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5070" r:id="rId2"/>
  </p:sldMasterIdLst>
  <p:notesMasterIdLst>
    <p:notesMasterId r:id="rId34"/>
  </p:notesMasterIdLst>
  <p:sldIdLst>
    <p:sldId id="718" r:id="rId3"/>
    <p:sldId id="643" r:id="rId4"/>
    <p:sldId id="719" r:id="rId5"/>
    <p:sldId id="656" r:id="rId6"/>
    <p:sldId id="658" r:id="rId7"/>
    <p:sldId id="657" r:id="rId8"/>
    <p:sldId id="724" r:id="rId9"/>
    <p:sldId id="730" r:id="rId10"/>
    <p:sldId id="729" r:id="rId11"/>
    <p:sldId id="708" r:id="rId12"/>
    <p:sldId id="711" r:id="rId13"/>
    <p:sldId id="712" r:id="rId14"/>
    <p:sldId id="706" r:id="rId15"/>
    <p:sldId id="713" r:id="rId16"/>
    <p:sldId id="714" r:id="rId17"/>
    <p:sldId id="715" r:id="rId18"/>
    <p:sldId id="659" r:id="rId19"/>
    <p:sldId id="661" r:id="rId20"/>
    <p:sldId id="673" r:id="rId21"/>
    <p:sldId id="676" r:id="rId22"/>
    <p:sldId id="664" r:id="rId23"/>
    <p:sldId id="675" r:id="rId24"/>
    <p:sldId id="677" r:id="rId25"/>
    <p:sldId id="717" r:id="rId26"/>
    <p:sldId id="679" r:id="rId27"/>
    <p:sldId id="695" r:id="rId28"/>
    <p:sldId id="692" r:id="rId29"/>
    <p:sldId id="691" r:id="rId30"/>
    <p:sldId id="690" r:id="rId31"/>
    <p:sldId id="693" r:id="rId32"/>
    <p:sldId id="716" r:id="rId33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2B91"/>
    <a:srgbClr val="996633"/>
    <a:srgbClr val="CC00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8" autoAdjust="0"/>
    <p:restoredTop sz="99670" autoAdjust="0"/>
  </p:normalViewPr>
  <p:slideViewPr>
    <p:cSldViewPr>
      <p:cViewPr varScale="1">
        <p:scale>
          <a:sx n="54" d="100"/>
          <a:sy n="54" d="100"/>
        </p:scale>
        <p:origin x="-76" y="-6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4B90E7-AD28-4427-83B8-5C1B1411E084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AF74FC-A7BA-4501-82DC-5A9765DE0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84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1C9A3-A8D3-48FB-9763-60025C42D3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7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3043E-D798-437B-BCA1-E185375FC649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386263"/>
            <a:ext cx="5080000" cy="4154487"/>
          </a:xfrm>
          <a:noFill/>
        </p:spPr>
        <p:txBody>
          <a:bodyPr wrap="square" lIns="92327" tIns="46161" rIns="92327" bIns="4616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TWiLiTE</a:t>
            </a:r>
            <a:r>
              <a:rPr lang="en-US" dirty="0" smtClean="0"/>
              <a:t> was developed as an IIP program funded by NASA ESTO.  Additional support from the AITT program allowed integration</a:t>
            </a:r>
            <a:r>
              <a:rPr lang="en-US" baseline="0" dirty="0" smtClean="0"/>
              <a:t> and flight testing on the NASA ER-2.  </a:t>
            </a: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TWiLiTE</a:t>
            </a:r>
            <a:r>
              <a:rPr lang="en-US" dirty="0" smtClean="0"/>
              <a:t> Supports the 3DWinds NRC Decadal Survey Mission.   It represents the direct detection molecular or ‘clear air’ portion of the recommended ‘Hybrid Doppler </a:t>
            </a:r>
            <a:r>
              <a:rPr lang="en-US" dirty="0" err="1" smtClean="0"/>
              <a:t>lidar</a:t>
            </a:r>
            <a:r>
              <a:rPr lang="en-US" dirty="0" smtClean="0"/>
              <a:t> concept’.  The coherent Doppler </a:t>
            </a:r>
            <a:r>
              <a:rPr lang="en-US" dirty="0" err="1" smtClean="0"/>
              <a:t>lidar</a:t>
            </a:r>
            <a:r>
              <a:rPr lang="en-US" dirty="0" smtClean="0"/>
              <a:t> utilizes aerosol backscatter a </a:t>
            </a:r>
            <a:r>
              <a:rPr lang="en-US" dirty="0" err="1" smtClean="0"/>
              <a:t>complementery</a:t>
            </a:r>
            <a:r>
              <a:rPr lang="en-US" dirty="0" smtClean="0"/>
              <a:t> measurement capability and is the other half of the Hybrid concept.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 (Lower left panel) The </a:t>
            </a:r>
            <a:r>
              <a:rPr lang="en-US" dirty="0" err="1" smtClean="0"/>
              <a:t>TWiLiTE</a:t>
            </a:r>
            <a:r>
              <a:rPr lang="en-US" dirty="0" smtClean="0"/>
              <a:t> Doppler </a:t>
            </a:r>
            <a:r>
              <a:rPr lang="en-US" dirty="0" err="1" smtClean="0"/>
              <a:t>lidar</a:t>
            </a:r>
            <a:r>
              <a:rPr lang="en-US" dirty="0" smtClean="0"/>
              <a:t> operates at 355 nm in the </a:t>
            </a:r>
            <a:r>
              <a:rPr lang="en-US" dirty="0" err="1" smtClean="0"/>
              <a:t>uv</a:t>
            </a:r>
            <a:r>
              <a:rPr lang="en-US" dirty="0" smtClean="0"/>
              <a:t> and measures wind profiles by measuring the Doppler shift of the laser backscattered return from molecules in the atmosphere using a</a:t>
            </a:r>
            <a:r>
              <a:rPr lang="en-US" baseline="0" dirty="0" smtClean="0"/>
              <a:t> ‘double edge’ etalon receiver (similar to the ADM-Aeolus molecular channel)</a:t>
            </a:r>
            <a:r>
              <a:rPr lang="en-US" dirty="0" smtClean="0"/>
              <a:t>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 Designed to measure full profiles of horizontal winds from the flight altitude of the NASA ER2 or Global Hawk (20 km) to the surface with 250 m vertical resolution and &lt;2 m/s accuracy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 Advances TRL of key technologies identified for future space missions </a:t>
            </a:r>
            <a:r>
              <a:rPr lang="en-US" dirty="0" err="1" smtClean="0"/>
              <a:t>e.g</a:t>
            </a:r>
            <a:r>
              <a:rPr lang="en-US" dirty="0" smtClean="0"/>
              <a:t> the single frequency </a:t>
            </a:r>
            <a:r>
              <a:rPr lang="en-US" dirty="0" err="1" smtClean="0"/>
              <a:t>uv</a:t>
            </a:r>
            <a:r>
              <a:rPr lang="en-US" dirty="0" smtClean="0"/>
              <a:t> </a:t>
            </a:r>
            <a:r>
              <a:rPr lang="en-US" dirty="0" err="1" smtClean="0"/>
              <a:t>NdYAG</a:t>
            </a:r>
            <a:r>
              <a:rPr lang="en-US" dirty="0" smtClean="0"/>
              <a:t> laser; the molecular Doppler receiver; Tunable </a:t>
            </a:r>
            <a:r>
              <a:rPr lang="en-US" dirty="0" err="1" smtClean="0"/>
              <a:t>Fabry</a:t>
            </a:r>
            <a:r>
              <a:rPr lang="en-US" dirty="0" smtClean="0"/>
              <a:t>-Perot etalon filter and the rotating conically scanned telescope.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 These technologies have all been</a:t>
            </a:r>
            <a:r>
              <a:rPr lang="en-US" baseline="0" dirty="0" smtClean="0"/>
              <a:t> </a:t>
            </a:r>
            <a:r>
              <a:rPr lang="en-US" dirty="0" smtClean="0"/>
              <a:t>demonstrated at the system level in engineering flights of </a:t>
            </a:r>
            <a:r>
              <a:rPr lang="en-US" dirty="0" err="1" smtClean="0"/>
              <a:t>TWiLiTE</a:t>
            </a:r>
            <a:r>
              <a:rPr lang="en-US" dirty="0" smtClean="0"/>
              <a:t> on the NASA ER-2 high altitude aircraft in 2009, 2011</a:t>
            </a:r>
            <a:r>
              <a:rPr lang="en-US" baseline="0" dirty="0" smtClean="0"/>
              <a:t> and 2012</a:t>
            </a:r>
            <a:r>
              <a:rPr lang="en-US" dirty="0" smtClean="0"/>
              <a:t>.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0033CC"/>
                </a:solidFill>
                <a:ea typeface="ＭＳ Ｐゴシック" pitchFamily="1" charset="-128"/>
              </a:rPr>
              <a:t>TWiLiTE</a:t>
            </a:r>
            <a:r>
              <a:rPr lang="en-US" dirty="0" smtClean="0">
                <a:solidFill>
                  <a:srgbClr val="0033CC"/>
                </a:solidFill>
                <a:ea typeface="ＭＳ Ｐゴシック" pitchFamily="1" charset="-128"/>
              </a:rPr>
              <a:t> was reconfigured, but not flown, for the NASA Global Hawk as part of the Hurricane and Severe Storm Sentinel (HS3) Venture Class Mission.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  <a:ea typeface="ＭＳ Ｐゴシック" pitchFamily="1" charset="-128"/>
              </a:rPr>
              <a:t> Small modifications to the instrument are underway to allow integration on the NASA DC-8 in the Nadir Port 2 location (DAWN goes in Nadir 7).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  <a:ea typeface="ＭＳ Ｐゴシック" pitchFamily="1" charset="-128"/>
              </a:rPr>
              <a:t> DC-8 flights are planned in February,</a:t>
            </a:r>
            <a:r>
              <a:rPr lang="en-US" baseline="0" dirty="0" smtClean="0">
                <a:solidFill>
                  <a:srgbClr val="0033CC"/>
                </a:solidFill>
                <a:ea typeface="ＭＳ Ｐゴシック" pitchFamily="1" charset="-128"/>
              </a:rPr>
              <a:t> 2015 to validate </a:t>
            </a:r>
            <a:r>
              <a:rPr lang="en-US" baseline="0" dirty="0" err="1" smtClean="0">
                <a:solidFill>
                  <a:srgbClr val="0033CC"/>
                </a:solidFill>
                <a:ea typeface="ＭＳ Ｐゴシック" pitchFamily="1" charset="-128"/>
              </a:rPr>
              <a:t>TWiLiTE</a:t>
            </a:r>
            <a:r>
              <a:rPr lang="en-US" baseline="0" dirty="0" smtClean="0">
                <a:solidFill>
                  <a:srgbClr val="0033CC"/>
                </a:solidFill>
                <a:ea typeface="ＭＳ Ｐゴシック" pitchFamily="1" charset="-128"/>
              </a:rPr>
              <a:t> performance on the DC-8</a:t>
            </a:r>
            <a:r>
              <a:rPr lang="en-US" dirty="0" smtClean="0">
                <a:solidFill>
                  <a:srgbClr val="0033CC"/>
                </a:solidFill>
                <a:ea typeface="ＭＳ Ｐゴシック" pitchFamily="1" charset="-128"/>
              </a:rPr>
              <a:t>   </a:t>
            </a: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09994" indent="-2730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92300" indent="-21846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29219" indent="-21846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66140" indent="-21846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03059" indent="-218460" defTabSz="436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39980" indent="-218460" defTabSz="436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76899" indent="-218460" defTabSz="436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13819" indent="-218460" defTabSz="436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9A7EEC-07E6-47D0-8BEF-330E660EFB8F}" type="slidenum">
              <a:rPr lang="en-US" alt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1C9A3-A8D3-48FB-9763-60025C42D3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0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1C9A3-A8D3-48FB-9763-60025C42D3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09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1C9A3-A8D3-48FB-9763-60025C42D3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0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5BDB2F-573A-4762-905B-FAE0AEC9D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707CF2-CA96-4FC5-A9AC-447E21A4C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7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C54684-1313-44EF-95EC-746544521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80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0A39CB-2918-4404-877E-B0009B9E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4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304800"/>
            <a:ext cx="60293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  <a:lvl2pPr>
              <a:defRPr b="0">
                <a:latin typeface="Arial" pitchFamily="34" charset="0"/>
                <a:cs typeface="Arial" pitchFamily="34" charset="0"/>
              </a:defRPr>
            </a:lvl2pPr>
            <a:lvl3pPr>
              <a:defRPr b="0">
                <a:latin typeface="Arial" pitchFamily="34" charset="0"/>
                <a:cs typeface="Arial" pitchFamily="34" charset="0"/>
              </a:defRPr>
            </a:lvl3pPr>
            <a:lvl4pPr>
              <a:defRPr b="0">
                <a:latin typeface="Arial" pitchFamily="34" charset="0"/>
                <a:cs typeface="Arial" pitchFamily="34" charset="0"/>
              </a:defRPr>
            </a:lvl4pPr>
            <a:lvl5pPr>
              <a:defRPr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8600" y="6477000"/>
            <a:ext cx="1905000" cy="22860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371BAF-0802-43AF-9824-96AC1E8E5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E1B4CE-39CA-4364-AC93-A2FA8B875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707CF2-CA96-4FC5-A9AC-447E21A4C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C54684-1313-44EF-95EC-746544521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0A39CB-2918-4404-877E-B0009B9E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5BDB2F-573A-4762-905B-FAE0AEC9D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304800"/>
            <a:ext cx="60293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  <a:lvl2pPr>
              <a:defRPr b="0">
                <a:latin typeface="Arial" pitchFamily="34" charset="0"/>
                <a:cs typeface="Arial" pitchFamily="34" charset="0"/>
              </a:defRPr>
            </a:lvl2pPr>
            <a:lvl3pPr>
              <a:defRPr b="0">
                <a:latin typeface="Arial" pitchFamily="34" charset="0"/>
                <a:cs typeface="Arial" pitchFamily="34" charset="0"/>
              </a:defRPr>
            </a:lvl3pPr>
            <a:lvl4pPr>
              <a:defRPr b="0">
                <a:latin typeface="Arial" pitchFamily="34" charset="0"/>
                <a:cs typeface="Arial" pitchFamily="34" charset="0"/>
              </a:defRPr>
            </a:lvl4pPr>
            <a:lvl5pPr>
              <a:defRPr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8600" y="6477000"/>
            <a:ext cx="1905000" cy="22860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371BAF-0802-43AF-9824-96AC1E8E5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9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E1B4CE-39CA-4364-AC93-A2FA8B875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E8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73063" y="1520825"/>
            <a:ext cx="8770937" cy="4867275"/>
          </a:xfrm>
          <a:prstGeom prst="rect">
            <a:avLst/>
          </a:prstGeom>
          <a:gradFill rotWithShape="0">
            <a:gsLst>
              <a:gs pos="0">
                <a:srgbClr val="CBE8FF">
                  <a:gamma/>
                  <a:tint val="0"/>
                  <a:invGamma/>
                </a:srgbClr>
              </a:gs>
              <a:gs pos="100000">
                <a:srgbClr val="CBE8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728663" y="242888"/>
            <a:ext cx="8415337" cy="879475"/>
          </a:xfrm>
          <a:prstGeom prst="rect">
            <a:avLst/>
          </a:prstGeom>
          <a:gradFill rotWithShape="0">
            <a:gsLst>
              <a:gs pos="0">
                <a:srgbClr val="CBE8FF">
                  <a:gamma/>
                  <a:tint val="0"/>
                  <a:invGamma/>
                </a:srgbClr>
              </a:gs>
              <a:gs pos="100000">
                <a:srgbClr val="CBE8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152400"/>
            <a:ext cx="610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3DCF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68463"/>
            <a:ext cx="7772400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19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24A3B5A-7EF3-427A-A738-C6ED0D70E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8600" y="6209177"/>
            <a:ext cx="471612" cy="593725"/>
            <a:chOff x="312738" y="160338"/>
            <a:chExt cx="889000" cy="1119187"/>
          </a:xfrm>
        </p:grpSpPr>
        <p:sp>
          <p:nvSpPr>
            <p:cNvPr id="1033" name="Oval 9"/>
            <p:cNvSpPr>
              <a:spLocks noChangeArrowheads="1"/>
            </p:cNvSpPr>
            <p:nvPr userDrawn="1"/>
          </p:nvSpPr>
          <p:spPr bwMode="auto">
            <a:xfrm>
              <a:off x="312738" y="390525"/>
              <a:ext cx="889000" cy="889000"/>
            </a:xfrm>
            <a:prstGeom prst="ellipse">
              <a:avLst/>
            </a:prstGeom>
            <a:gradFill rotWithShape="0">
              <a:gsLst>
                <a:gs pos="0">
                  <a:srgbClr val="67A3FF">
                    <a:gamma/>
                    <a:tint val="0"/>
                    <a:invGamma/>
                  </a:srgbClr>
                </a:gs>
                <a:gs pos="100000">
                  <a:srgbClr val="67A3FF"/>
                </a:gs>
              </a:gsLst>
              <a:lin ang="27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600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4104" name="Picture 14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5450" y="160338"/>
              <a:ext cx="709613" cy="106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5" name="Picture 1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08224"/>
            <a:ext cx="1114425" cy="93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704850" y="6447781"/>
            <a:ext cx="2876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</a:rPr>
              <a:t>G O D </a:t>
            </a:r>
            <a:r>
              <a:rPr lang="en-US" sz="900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sz="900" dirty="0">
                <a:solidFill>
                  <a:srgbClr val="000000"/>
                </a:solidFill>
                <a:latin typeface="+mn-lt"/>
              </a:rPr>
              <a:t> A R D   S P A C E   F L I G H T   C E N T E R</a:t>
            </a:r>
          </a:p>
        </p:txBody>
      </p:sp>
      <p:pic>
        <p:nvPicPr>
          <p:cNvPr id="12" name="Picture 102" descr="esto-logo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72400" y="6362700"/>
            <a:ext cx="1295400" cy="6477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47" r:id="rId1"/>
    <p:sldLayoutId id="2147485048" r:id="rId2"/>
    <p:sldLayoutId id="2147485052" r:id="rId3"/>
    <p:sldLayoutId id="2147485053" r:id="rId4"/>
    <p:sldLayoutId id="2147485054" r:id="rId5"/>
    <p:sldLayoutId id="2147485055" r:id="rId6"/>
  </p:sldLayoutIdLst>
  <p:hf hdr="0" ftr="0" dt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Book Antiqua" pitchFamily="18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Book Antiqua" pitchFamily="18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Book Antiqua" pitchFamily="18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Book Antiqua" pitchFamily="18" charset="0"/>
        </a:defRPr>
      </a:lvl5pPr>
      <a:lvl6pPr marL="457200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Book Antiqua" pitchFamily="18" charset="0"/>
        </a:defRPr>
      </a:lvl6pPr>
      <a:lvl7pPr marL="914400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Book Antiqua" pitchFamily="18" charset="0"/>
        </a:defRPr>
      </a:lvl7pPr>
      <a:lvl8pPr marL="1371600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Book Antiqua" pitchFamily="18" charset="0"/>
        </a:defRPr>
      </a:lvl8pPr>
      <a:lvl9pPr marL="1828800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Book Antiqua" pitchFamily="18" charset="0"/>
        </a:defRPr>
      </a:lvl9pPr>
    </p:titleStyle>
    <p:bodyStyle>
      <a:lvl1pPr marL="2286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•"/>
        <a:tabLst>
          <a:tab pos="914400" algn="l"/>
        </a:tabLs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–"/>
        <a:tabLst>
          <a:tab pos="914400" algn="l"/>
        </a:tabLst>
        <a:defRPr sz="2200" b="1">
          <a:solidFill>
            <a:schemeClr val="tx1"/>
          </a:solidFill>
          <a:latin typeface="+mn-lt"/>
        </a:defRPr>
      </a:lvl2pPr>
      <a:lvl3pPr marL="91440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•"/>
        <a:tabLst>
          <a:tab pos="914400" algn="l"/>
        </a:tabLst>
        <a:defRPr sz="2200" b="1">
          <a:solidFill>
            <a:schemeClr val="tx1"/>
          </a:solidFill>
          <a:latin typeface="+mn-lt"/>
        </a:defRPr>
      </a:lvl3pPr>
      <a:lvl4pPr marL="1262063" indent="-2333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–"/>
        <a:tabLst>
          <a:tab pos="914400" algn="l"/>
        </a:tabLst>
        <a:defRPr sz="2200" b="1">
          <a:solidFill>
            <a:schemeClr val="tx1"/>
          </a:solidFill>
          <a:latin typeface="+mn-lt"/>
        </a:defRPr>
      </a:lvl4pPr>
      <a:lvl5pPr marL="160020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»"/>
        <a:tabLst>
          <a:tab pos="914400" algn="l"/>
        </a:tabLst>
        <a:defRPr sz="2200" b="1">
          <a:solidFill>
            <a:schemeClr val="tx1"/>
          </a:solidFill>
          <a:latin typeface="+mn-lt"/>
        </a:defRPr>
      </a:lvl5pPr>
      <a:lvl6pPr marL="205740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»"/>
        <a:tabLst>
          <a:tab pos="914400" algn="l"/>
        </a:tabLst>
        <a:defRPr sz="2200" b="1">
          <a:solidFill>
            <a:schemeClr val="tx1"/>
          </a:solidFill>
          <a:latin typeface="+mn-lt"/>
        </a:defRPr>
      </a:lvl6pPr>
      <a:lvl7pPr marL="251460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»"/>
        <a:tabLst>
          <a:tab pos="914400" algn="l"/>
        </a:tabLst>
        <a:defRPr sz="2200" b="1">
          <a:solidFill>
            <a:schemeClr val="tx1"/>
          </a:solidFill>
          <a:latin typeface="+mn-lt"/>
        </a:defRPr>
      </a:lvl7pPr>
      <a:lvl8pPr marL="297180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»"/>
        <a:tabLst>
          <a:tab pos="914400" algn="l"/>
        </a:tabLst>
        <a:defRPr sz="2200" b="1">
          <a:solidFill>
            <a:schemeClr val="tx1"/>
          </a:solidFill>
          <a:latin typeface="+mn-lt"/>
        </a:defRPr>
      </a:lvl8pPr>
      <a:lvl9pPr marL="342900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»"/>
        <a:tabLst>
          <a:tab pos="914400" algn="l"/>
        </a:tabLst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E8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73063" y="1520825"/>
            <a:ext cx="8770937" cy="4867275"/>
          </a:xfrm>
          <a:prstGeom prst="rect">
            <a:avLst/>
          </a:prstGeom>
          <a:gradFill rotWithShape="0">
            <a:gsLst>
              <a:gs pos="0">
                <a:srgbClr val="CBE8FF">
                  <a:gamma/>
                  <a:tint val="0"/>
                  <a:invGamma/>
                </a:srgbClr>
              </a:gs>
              <a:gs pos="100000">
                <a:srgbClr val="CBE8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728663" y="242888"/>
            <a:ext cx="8415337" cy="879475"/>
          </a:xfrm>
          <a:prstGeom prst="rect">
            <a:avLst/>
          </a:prstGeom>
          <a:gradFill rotWithShape="0">
            <a:gsLst>
              <a:gs pos="0">
                <a:srgbClr val="CBE8FF">
                  <a:gamma/>
                  <a:tint val="0"/>
                  <a:invGamma/>
                </a:srgbClr>
              </a:gs>
              <a:gs pos="100000">
                <a:srgbClr val="CBE8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152400"/>
            <a:ext cx="610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3DCF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68463"/>
            <a:ext cx="7772400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19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24A3B5A-7EF3-427A-A738-C6ED0D70E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8600" y="6209177"/>
            <a:ext cx="471612" cy="593725"/>
            <a:chOff x="312738" y="160338"/>
            <a:chExt cx="889000" cy="1119187"/>
          </a:xfrm>
        </p:grpSpPr>
        <p:sp>
          <p:nvSpPr>
            <p:cNvPr id="1033" name="Oval 9"/>
            <p:cNvSpPr>
              <a:spLocks noChangeArrowheads="1"/>
            </p:cNvSpPr>
            <p:nvPr userDrawn="1"/>
          </p:nvSpPr>
          <p:spPr bwMode="auto">
            <a:xfrm>
              <a:off x="312738" y="390525"/>
              <a:ext cx="889000" cy="889000"/>
            </a:xfrm>
            <a:prstGeom prst="ellipse">
              <a:avLst/>
            </a:prstGeom>
            <a:gradFill rotWithShape="0">
              <a:gsLst>
                <a:gs pos="0">
                  <a:srgbClr val="67A3FF">
                    <a:gamma/>
                    <a:tint val="0"/>
                    <a:invGamma/>
                  </a:srgbClr>
                </a:gs>
                <a:gs pos="100000">
                  <a:srgbClr val="67A3FF"/>
                </a:gs>
              </a:gsLst>
              <a:lin ang="27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600">
                <a:solidFill>
                  <a:srgbClr val="000000"/>
                </a:solidFill>
                <a:latin typeface="Book Antiqua"/>
              </a:endParaRPr>
            </a:p>
          </p:txBody>
        </p:sp>
        <p:pic>
          <p:nvPicPr>
            <p:cNvPr id="4104" name="Picture 14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5450" y="160338"/>
              <a:ext cx="709613" cy="106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5" name="Picture 1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08224"/>
            <a:ext cx="1114425" cy="93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704850" y="6447781"/>
            <a:ext cx="2876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rgbClr val="000000"/>
                </a:solidFill>
                <a:latin typeface="Book Antiqua"/>
              </a:rPr>
              <a:t>G O D </a:t>
            </a:r>
            <a:r>
              <a:rPr lang="en-US" sz="900" dirty="0" err="1">
                <a:solidFill>
                  <a:srgbClr val="000000"/>
                </a:solidFill>
                <a:latin typeface="Book Antiqua"/>
              </a:rPr>
              <a:t>D</a:t>
            </a:r>
            <a:r>
              <a:rPr lang="en-US" sz="900" dirty="0">
                <a:solidFill>
                  <a:srgbClr val="000000"/>
                </a:solidFill>
                <a:latin typeface="Book Antiqua"/>
              </a:rPr>
              <a:t> A R D   S P A C E   F L I G H T   C E N T E R</a:t>
            </a:r>
          </a:p>
        </p:txBody>
      </p:sp>
      <p:pic>
        <p:nvPicPr>
          <p:cNvPr id="12" name="Picture 102" descr="esto-logo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72400" y="6362700"/>
            <a:ext cx="1295400" cy="647700"/>
          </a:xfrm>
          <a:prstGeom prst="rect">
            <a:avLst/>
          </a:prstGeom>
          <a:noFill/>
        </p:spPr>
      </p:pic>
      <p:pic>
        <p:nvPicPr>
          <p:cNvPr id="14" name="Picture 13" descr="Draft-1.8b.png"/>
          <p:cNvPicPr>
            <a:picLocks noChangeAspect="1"/>
          </p:cNvPicPr>
          <p:nvPr userDrawn="1"/>
        </p:nvPicPr>
        <p:blipFill>
          <a:blip r:embed="rId11" cstate="print"/>
          <a:srcRect l="9212" t="15628" r="8388" b="13263"/>
          <a:stretch>
            <a:fillRect/>
          </a:stretch>
        </p:blipFill>
        <p:spPr>
          <a:xfrm>
            <a:off x="7924800" y="0"/>
            <a:ext cx="1143000" cy="11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  <p:sldLayoutId id="2147485072" r:id="rId2"/>
    <p:sldLayoutId id="2147485073" r:id="rId3"/>
    <p:sldLayoutId id="2147485074" r:id="rId4"/>
    <p:sldLayoutId id="2147485075" r:id="rId5"/>
    <p:sldLayoutId id="2147485076" r:id="rId6"/>
  </p:sldLayoutIdLst>
  <p:hf hdr="0" ftr="0" dt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Book Antiqua" pitchFamily="18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Book Antiqua" pitchFamily="18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Book Antiqua" pitchFamily="18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Book Antiqua" pitchFamily="18" charset="0"/>
        </a:defRPr>
      </a:lvl5pPr>
      <a:lvl6pPr marL="457200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Book Antiqua" pitchFamily="18" charset="0"/>
        </a:defRPr>
      </a:lvl6pPr>
      <a:lvl7pPr marL="914400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Book Antiqua" pitchFamily="18" charset="0"/>
        </a:defRPr>
      </a:lvl7pPr>
      <a:lvl8pPr marL="1371600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Book Antiqua" pitchFamily="18" charset="0"/>
        </a:defRPr>
      </a:lvl8pPr>
      <a:lvl9pPr marL="1828800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3F73DA"/>
          </a:solidFill>
          <a:latin typeface="Book Antiqua" pitchFamily="18" charset="0"/>
        </a:defRPr>
      </a:lvl9pPr>
    </p:titleStyle>
    <p:bodyStyle>
      <a:lvl1pPr marL="2286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•"/>
        <a:tabLst>
          <a:tab pos="914400" algn="l"/>
        </a:tabLs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–"/>
        <a:tabLst>
          <a:tab pos="914400" algn="l"/>
        </a:tabLst>
        <a:defRPr sz="2200" b="1">
          <a:solidFill>
            <a:schemeClr val="tx1"/>
          </a:solidFill>
          <a:latin typeface="+mn-lt"/>
        </a:defRPr>
      </a:lvl2pPr>
      <a:lvl3pPr marL="91440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•"/>
        <a:tabLst>
          <a:tab pos="914400" algn="l"/>
        </a:tabLst>
        <a:defRPr sz="2200" b="1">
          <a:solidFill>
            <a:schemeClr val="tx1"/>
          </a:solidFill>
          <a:latin typeface="+mn-lt"/>
        </a:defRPr>
      </a:lvl3pPr>
      <a:lvl4pPr marL="1262063" indent="-2333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–"/>
        <a:tabLst>
          <a:tab pos="914400" algn="l"/>
        </a:tabLst>
        <a:defRPr sz="2200" b="1">
          <a:solidFill>
            <a:schemeClr val="tx1"/>
          </a:solidFill>
          <a:latin typeface="+mn-lt"/>
        </a:defRPr>
      </a:lvl4pPr>
      <a:lvl5pPr marL="160020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»"/>
        <a:tabLst>
          <a:tab pos="914400" algn="l"/>
        </a:tabLst>
        <a:defRPr sz="2200" b="1">
          <a:solidFill>
            <a:schemeClr val="tx1"/>
          </a:solidFill>
          <a:latin typeface="+mn-lt"/>
        </a:defRPr>
      </a:lvl5pPr>
      <a:lvl6pPr marL="205740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»"/>
        <a:tabLst>
          <a:tab pos="914400" algn="l"/>
        </a:tabLst>
        <a:defRPr sz="2200" b="1">
          <a:solidFill>
            <a:schemeClr val="tx1"/>
          </a:solidFill>
          <a:latin typeface="+mn-lt"/>
        </a:defRPr>
      </a:lvl6pPr>
      <a:lvl7pPr marL="251460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»"/>
        <a:tabLst>
          <a:tab pos="914400" algn="l"/>
        </a:tabLst>
        <a:defRPr sz="2200" b="1">
          <a:solidFill>
            <a:schemeClr val="tx1"/>
          </a:solidFill>
          <a:latin typeface="+mn-lt"/>
        </a:defRPr>
      </a:lvl7pPr>
      <a:lvl8pPr marL="297180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»"/>
        <a:tabLst>
          <a:tab pos="914400" algn="l"/>
        </a:tabLst>
        <a:defRPr sz="2200" b="1">
          <a:solidFill>
            <a:schemeClr val="tx1"/>
          </a:solidFill>
          <a:latin typeface="+mn-lt"/>
        </a:defRPr>
      </a:lvl8pPr>
      <a:lvl9pPr marL="342900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»"/>
        <a:tabLst>
          <a:tab pos="914400" algn="l"/>
        </a:tabLst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TWiLiTE</a:t>
            </a:r>
            <a:r>
              <a:rPr lang="en-US" dirty="0" smtClean="0"/>
              <a:t> </a:t>
            </a:r>
            <a:r>
              <a:rPr lang="en-US" dirty="0"/>
              <a:t>Operations </a:t>
            </a:r>
            <a:r>
              <a:rPr lang="en-US" dirty="0" smtClean="0"/>
              <a:t>During Polar Winds and Analysis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781800" cy="2667000"/>
          </a:xfrm>
        </p:spPr>
        <p:txBody>
          <a:bodyPr/>
          <a:lstStyle/>
          <a:p>
            <a:r>
              <a:rPr lang="en-US" sz="2400" dirty="0" smtClean="0"/>
              <a:t>Bruce Gentry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 err="1" smtClean="0"/>
              <a:t>Huailin</a:t>
            </a:r>
            <a:r>
              <a:rPr lang="en-US" sz="2400" dirty="0" smtClean="0"/>
              <a:t> Chen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and Steve </a:t>
            </a:r>
            <a:r>
              <a:rPr lang="en-US" sz="2400" dirty="0" smtClean="0"/>
              <a:t>Mitchell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r>
              <a:rPr lang="en-US" sz="2400" baseline="30000" dirty="0"/>
              <a:t>1</a:t>
            </a:r>
            <a:r>
              <a:rPr lang="en-US" sz="2400" dirty="0" smtClean="0"/>
              <a:t>NASA/GSFC</a:t>
            </a:r>
          </a:p>
          <a:p>
            <a:r>
              <a:rPr lang="en-US" sz="2400" baseline="30000" dirty="0" smtClean="0"/>
              <a:t>2</a:t>
            </a:r>
            <a:r>
              <a:rPr lang="en-US" sz="2400" dirty="0" smtClean="0"/>
              <a:t>SSAI</a:t>
            </a:r>
          </a:p>
          <a:p>
            <a:r>
              <a:rPr lang="en-US" sz="2400" baseline="30000" dirty="0" smtClean="0"/>
              <a:t>3</a:t>
            </a:r>
            <a:r>
              <a:rPr lang="en-US" sz="2400" dirty="0" smtClean="0"/>
              <a:t>SigmaSpace Corp</a:t>
            </a:r>
          </a:p>
          <a:p>
            <a:endParaRPr lang="en-US" sz="2400" dirty="0"/>
          </a:p>
          <a:p>
            <a:r>
              <a:rPr lang="en-US" sz="2400" dirty="0" smtClean="0"/>
              <a:t>Space Wind Lidar Working Group</a:t>
            </a:r>
          </a:p>
          <a:p>
            <a:r>
              <a:rPr lang="en-US" sz="2400" dirty="0" smtClean="0"/>
              <a:t>Miami, FL</a:t>
            </a:r>
          </a:p>
          <a:p>
            <a:r>
              <a:rPr lang="en-US" sz="2400" dirty="0" smtClean="0"/>
              <a:t>November 4,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89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133600"/>
            <a:ext cx="3809999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49231"/>
            <a:ext cx="3810000" cy="2857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62075" y="304800"/>
            <a:ext cx="6029325" cy="1143000"/>
          </a:xfrm>
        </p:spPr>
        <p:txBody>
          <a:bodyPr/>
          <a:lstStyle/>
          <a:p>
            <a:pPr algn="ctr"/>
            <a:r>
              <a:rPr lang="en-US" dirty="0" smtClean="0"/>
              <a:t>Edge 1 – Hi Signal ~ 90%</a:t>
            </a:r>
            <a:br>
              <a:rPr lang="en-US" dirty="0" smtClean="0"/>
            </a:br>
            <a:r>
              <a:rPr lang="en-US" dirty="0" smtClean="0"/>
              <a:t>May 15, 2015 Cycle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2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Edge 1 – Med Signal ~ 9%</a:t>
            </a:r>
            <a:br>
              <a:rPr lang="en-US" dirty="0" smtClean="0"/>
            </a:br>
            <a:r>
              <a:rPr lang="en-US" dirty="0" smtClean="0"/>
              <a:t>May 15, 2015 Cycle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3962399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828801"/>
            <a:ext cx="3987498" cy="29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5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62075" y="304800"/>
            <a:ext cx="6029325" cy="1143000"/>
          </a:xfrm>
        </p:spPr>
        <p:txBody>
          <a:bodyPr/>
          <a:lstStyle/>
          <a:p>
            <a:pPr algn="ctr"/>
            <a:r>
              <a:rPr lang="en-US" dirty="0" smtClean="0"/>
              <a:t>Edge 1 – Lo Signal  ~1%</a:t>
            </a:r>
            <a:br>
              <a:rPr lang="en-US" dirty="0" smtClean="0"/>
            </a:br>
            <a:r>
              <a:rPr lang="en-US" dirty="0" smtClean="0"/>
              <a:t>May 15, 2015 Cycle 26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174"/>
            <a:ext cx="4191000" cy="314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7174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07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Channel – No etalon filters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38" y="1447800"/>
            <a:ext cx="6476698" cy="48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6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02" y="1543049"/>
            <a:ext cx="6171898" cy="462892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62075" y="304800"/>
            <a:ext cx="6029325" cy="1143000"/>
          </a:xfrm>
        </p:spPr>
        <p:txBody>
          <a:bodyPr/>
          <a:lstStyle/>
          <a:p>
            <a:pPr algn="ctr"/>
            <a:r>
              <a:rPr lang="en-US" dirty="0" smtClean="0"/>
              <a:t>Edge 1 – Hi, Edge Ratio</a:t>
            </a:r>
            <a:br>
              <a:rPr lang="en-US" dirty="0" smtClean="0"/>
            </a:br>
            <a:r>
              <a:rPr lang="en-US" dirty="0" smtClean="0"/>
              <a:t>May 15, 2015 Cycle 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134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avg</a:t>
            </a:r>
            <a:r>
              <a:rPr lang="en-US" dirty="0" smtClean="0"/>
              <a:t>=100 m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avg</a:t>
            </a:r>
            <a:r>
              <a:rPr lang="en-US" dirty="0" smtClean="0"/>
              <a:t>=30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9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6095698" cy="45717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62075" y="304800"/>
            <a:ext cx="6029325" cy="1143000"/>
          </a:xfrm>
        </p:spPr>
        <p:txBody>
          <a:bodyPr/>
          <a:lstStyle/>
          <a:p>
            <a:pPr algn="ctr"/>
            <a:r>
              <a:rPr lang="en-US" dirty="0" smtClean="0"/>
              <a:t>Edge 1 – Med, Edge Ratio</a:t>
            </a:r>
            <a:br>
              <a:rPr lang="en-US" dirty="0" smtClean="0"/>
            </a:br>
            <a:r>
              <a:rPr lang="en-US" dirty="0" smtClean="0"/>
              <a:t>May 15, 2015 Cycle 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134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avg</a:t>
            </a:r>
            <a:r>
              <a:rPr lang="en-US" dirty="0" smtClean="0"/>
              <a:t>=100 m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avg</a:t>
            </a:r>
            <a:r>
              <a:rPr lang="en-US" dirty="0" smtClean="0"/>
              <a:t>=30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5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85899"/>
            <a:ext cx="6248098" cy="46860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62075" y="304800"/>
            <a:ext cx="6029325" cy="1143000"/>
          </a:xfrm>
        </p:spPr>
        <p:txBody>
          <a:bodyPr/>
          <a:lstStyle/>
          <a:p>
            <a:pPr algn="ctr"/>
            <a:r>
              <a:rPr lang="en-US" dirty="0" smtClean="0"/>
              <a:t>Edge 1 – Lo, Edge Ratio</a:t>
            </a:r>
            <a:br>
              <a:rPr lang="en-US" dirty="0" smtClean="0"/>
            </a:br>
            <a:r>
              <a:rPr lang="en-US" dirty="0" smtClean="0"/>
              <a:t>May 15, 2015 Cycle 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134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avg</a:t>
            </a:r>
            <a:r>
              <a:rPr lang="en-US" dirty="0" smtClean="0"/>
              <a:t>=100 m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avg</a:t>
            </a:r>
            <a:r>
              <a:rPr lang="en-US" dirty="0" smtClean="0"/>
              <a:t>=30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99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 27, 2015: </a:t>
            </a:r>
            <a:r>
              <a:rPr lang="en-US" dirty="0" err="1" smtClean="0"/>
              <a:t>TWiLiTE</a:t>
            </a:r>
            <a:r>
              <a:rPr lang="en-US" dirty="0" smtClean="0"/>
              <a:t> Processing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716462"/>
          </a:xfrm>
        </p:spPr>
        <p:txBody>
          <a:bodyPr/>
          <a:lstStyle/>
          <a:p>
            <a:r>
              <a:rPr lang="en-US" sz="1800" dirty="0" smtClean="0"/>
              <a:t>All 7 </a:t>
            </a:r>
            <a:r>
              <a:rPr lang="en-US" sz="1800" dirty="0"/>
              <a:t>PMT</a:t>
            </a:r>
            <a:r>
              <a:rPr lang="en-US" sz="1800" dirty="0" smtClean="0"/>
              <a:t> channel signals have been processed for background correction, dead time correction.  </a:t>
            </a:r>
          </a:p>
          <a:p>
            <a:r>
              <a:rPr lang="en-US" sz="1800" dirty="0" smtClean="0"/>
              <a:t>Signal files have been time synched and merged with DC-8 navigation data and corrected for pitch, roll and instrument offsets determined from ocean surface returns at the six angles.</a:t>
            </a:r>
          </a:p>
          <a:p>
            <a:r>
              <a:rPr lang="en-US" sz="1800" dirty="0" smtClean="0"/>
              <a:t>All etalon scan data have been analyzed and fitted to the instrument function.</a:t>
            </a:r>
          </a:p>
          <a:p>
            <a:r>
              <a:rPr lang="en-US" sz="1800" dirty="0" smtClean="0"/>
              <a:t>Currently examining the Edge channel ratio data (proportional to LOS velocity: </a:t>
            </a:r>
            <a:r>
              <a:rPr lang="en-US" sz="1800" dirty="0" err="1" smtClean="0"/>
              <a:t>wind+aircraft</a:t>
            </a:r>
            <a:r>
              <a:rPr lang="en-US" sz="1800" dirty="0" smtClean="0"/>
              <a:t>). </a:t>
            </a:r>
            <a:r>
              <a:rPr lang="en-US" sz="1800" dirty="0" smtClean="0">
                <a:solidFill>
                  <a:srgbClr val="FF0000"/>
                </a:solidFill>
              </a:rPr>
              <a:t>There are some issues with the etalon alignment drift due to </a:t>
            </a:r>
            <a:r>
              <a:rPr lang="en-US" sz="1800" dirty="0">
                <a:solidFill>
                  <a:srgbClr val="FF0000"/>
                </a:solidFill>
              </a:rPr>
              <a:t>temperature.</a:t>
            </a:r>
            <a:r>
              <a:rPr lang="en-US" sz="1800" dirty="0"/>
              <a:t> </a:t>
            </a:r>
            <a:r>
              <a:rPr lang="en-US" sz="1800" dirty="0" smtClean="0"/>
              <a:t>There are also indications that the aircraft velocity pushes the dynamic range of the Edge filters particularly for the aft looking directions (135 </a:t>
            </a:r>
            <a:r>
              <a:rPr lang="en-US" sz="1800" dirty="0" err="1" smtClean="0"/>
              <a:t>deg</a:t>
            </a:r>
            <a:r>
              <a:rPr lang="en-US" sz="1800" dirty="0" smtClean="0"/>
              <a:t> and 225 </a:t>
            </a:r>
            <a:r>
              <a:rPr lang="en-US" sz="1800" dirty="0" err="1" smtClean="0"/>
              <a:t>deg</a:t>
            </a:r>
            <a:r>
              <a:rPr lang="en-US" sz="1800" dirty="0" smtClean="0"/>
              <a:t> azimuth). Additional analysis is required particularly for the etalon alignment drift.</a:t>
            </a:r>
          </a:p>
          <a:p>
            <a:r>
              <a:rPr lang="en-US" sz="1800" dirty="0" smtClean="0"/>
              <a:t>Next steps- 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develop more detailed model of temperature effects on the etalon alignment and incorporate this into the calibration algorithms.</a:t>
            </a:r>
          </a:p>
          <a:p>
            <a:pPr lvl="1"/>
            <a:r>
              <a:rPr lang="en-US" sz="1800" dirty="0" smtClean="0"/>
              <a:t>process radial LOS wind data for the 6 directions. </a:t>
            </a:r>
          </a:p>
          <a:p>
            <a:pPr lvl="1"/>
            <a:r>
              <a:rPr lang="en-US" sz="1800" dirty="0" smtClean="0"/>
              <a:t>Generate </a:t>
            </a:r>
            <a:r>
              <a:rPr lang="en-US" sz="1800" dirty="0" err="1" smtClean="0"/>
              <a:t>u,v</a:t>
            </a:r>
            <a:r>
              <a:rPr lang="en-US" sz="1800" dirty="0" smtClean="0"/>
              <a:t> component wind profiles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8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67818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381000"/>
            <a:ext cx="611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</a:t>
            </a:r>
            <a:r>
              <a:rPr lang="en-US" dirty="0"/>
              <a:t>9</a:t>
            </a:r>
            <a:r>
              <a:rPr lang="en-US" dirty="0" smtClean="0"/>
              <a:t>, 2015 Polar Winds Transit Flight track with </a:t>
            </a:r>
            <a:r>
              <a:rPr lang="en-US" dirty="0" err="1" smtClean="0"/>
              <a:t>TWiLiTE</a:t>
            </a:r>
            <a:r>
              <a:rPr lang="en-US" dirty="0" smtClean="0"/>
              <a:t> scans</a:t>
            </a:r>
          </a:p>
          <a:p>
            <a:pPr algn="ctr"/>
            <a:r>
              <a:rPr lang="en-US" dirty="0" smtClean="0"/>
              <a:t>Palmdale, CA to Keflavik, Iceland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1600200"/>
            <a:ext cx="2003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scans: 77</a:t>
            </a:r>
          </a:p>
          <a:p>
            <a:r>
              <a:rPr lang="en-US" dirty="0" smtClean="0"/>
              <a:t>Partial scans: 3</a:t>
            </a:r>
          </a:p>
          <a:p>
            <a:r>
              <a:rPr lang="en-US" dirty="0" smtClean="0"/>
              <a:t>Etalon </a:t>
            </a:r>
            <a:r>
              <a:rPr lang="en-US" dirty="0" err="1" smtClean="0"/>
              <a:t>cals</a:t>
            </a:r>
            <a:r>
              <a:rPr lang="en-US" dirty="0" smtClean="0"/>
              <a:t>: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152400"/>
            <a:ext cx="6029325" cy="1143000"/>
          </a:xfrm>
        </p:spPr>
        <p:txBody>
          <a:bodyPr/>
          <a:lstStyle/>
          <a:p>
            <a:pPr algn="ctr"/>
            <a:r>
              <a:rPr lang="en-US" dirty="0" smtClean="0"/>
              <a:t>Internal Etalon Temperatures</a:t>
            </a:r>
            <a:br>
              <a:rPr lang="en-US" dirty="0" smtClean="0"/>
            </a:br>
            <a:r>
              <a:rPr lang="en-US" dirty="0" smtClean="0"/>
              <a:t>May 9, 2015 Transit Flight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705600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3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43000" y="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1177022"/>
            <a:ext cx="4419600" cy="2785378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solidFill>
                  <a:srgbClr val="0033CC"/>
                </a:solidFill>
                <a:ea typeface="ＭＳ Ｐゴシック" pitchFamily="1" charset="-128"/>
              </a:rPr>
              <a:t> </a:t>
            </a:r>
            <a:r>
              <a:rPr lang="en-US" sz="1400" dirty="0" err="1">
                <a:solidFill>
                  <a:srgbClr val="0033CC"/>
                </a:solidFill>
                <a:ea typeface="ＭＳ Ｐゴシック" pitchFamily="1" charset="-128"/>
              </a:rPr>
              <a:t>TWiLiTE</a:t>
            </a:r>
            <a:r>
              <a:rPr lang="en-US" sz="1400" dirty="0">
                <a:solidFill>
                  <a:srgbClr val="0033CC"/>
                </a:solidFill>
                <a:ea typeface="ＭＳ Ｐゴシック" pitchFamily="1" charset="-128"/>
              </a:rPr>
              <a:t> </a:t>
            </a:r>
            <a:r>
              <a:rPr lang="en-US" sz="1400" dirty="0" smtClean="0">
                <a:solidFill>
                  <a:srgbClr val="0033CC"/>
                </a:solidFill>
                <a:ea typeface="ＭＳ Ｐゴシック" pitchFamily="1" charset="-128"/>
              </a:rPr>
              <a:t>is </a:t>
            </a:r>
            <a:r>
              <a:rPr lang="en-US" sz="1400" dirty="0">
                <a:solidFill>
                  <a:srgbClr val="0033CC"/>
                </a:solidFill>
                <a:ea typeface="ＭＳ Ｐゴシック" pitchFamily="1" charset="-128"/>
              </a:rPr>
              <a:t>a compact, </a:t>
            </a:r>
            <a:r>
              <a:rPr lang="en-US" sz="1400" dirty="0" smtClean="0">
                <a:solidFill>
                  <a:srgbClr val="0033CC"/>
                </a:solidFill>
                <a:ea typeface="ＭＳ Ｐゴシック" pitchFamily="1" charset="-128"/>
              </a:rPr>
              <a:t>molecular direct </a:t>
            </a:r>
            <a:r>
              <a:rPr lang="en-US" sz="1400" dirty="0">
                <a:solidFill>
                  <a:srgbClr val="0033CC"/>
                </a:solidFill>
                <a:ea typeface="ＭＳ Ｐゴシック" pitchFamily="1" charset="-128"/>
              </a:rPr>
              <a:t>detection scanning Doppler </a:t>
            </a:r>
            <a:r>
              <a:rPr lang="en-US" sz="1400" dirty="0" err="1">
                <a:solidFill>
                  <a:srgbClr val="0033CC"/>
                </a:solidFill>
                <a:ea typeface="ＭＳ Ｐゴシック" pitchFamily="1" charset="-128"/>
              </a:rPr>
              <a:t>lidar</a:t>
            </a:r>
            <a:r>
              <a:rPr lang="en-US" sz="1400" dirty="0">
                <a:solidFill>
                  <a:srgbClr val="0033CC"/>
                </a:solidFill>
                <a:ea typeface="ＭＳ Ｐゴシック" pitchFamily="1" charset="-128"/>
              </a:rPr>
              <a:t> designed to measure wind profiles in clear air from 20 km to the surface.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rgbClr val="0033CC"/>
                </a:solidFill>
                <a:ea typeface="ＭＳ Ｐゴシック" pitchFamily="1" charset="-128"/>
              </a:rPr>
              <a:t> </a:t>
            </a:r>
            <a:r>
              <a:rPr lang="en-US" sz="1400" dirty="0" err="1">
                <a:solidFill>
                  <a:srgbClr val="0033CC"/>
                </a:solidFill>
                <a:ea typeface="ＭＳ Ｐゴシック" pitchFamily="1" charset="-128"/>
              </a:rPr>
              <a:t>TWiLiTE</a:t>
            </a:r>
            <a:r>
              <a:rPr lang="en-US" sz="1400" dirty="0">
                <a:solidFill>
                  <a:srgbClr val="0033CC"/>
                </a:solidFill>
                <a:ea typeface="ＭＳ Ｐゴシック" pitchFamily="1" charset="-128"/>
              </a:rPr>
              <a:t> </a:t>
            </a:r>
            <a:r>
              <a:rPr lang="en-US" sz="1400" dirty="0" smtClean="0">
                <a:solidFill>
                  <a:srgbClr val="0033CC"/>
                </a:solidFill>
                <a:ea typeface="ＭＳ Ｐゴシック" pitchFamily="1" charset="-128"/>
              </a:rPr>
              <a:t>is modular and </a:t>
            </a:r>
            <a:r>
              <a:rPr lang="en-US" sz="1400" dirty="0">
                <a:solidFill>
                  <a:srgbClr val="0033CC"/>
                </a:solidFill>
                <a:ea typeface="ＭＳ Ｐゴシック" pitchFamily="1" charset="-128"/>
              </a:rPr>
              <a:t>operates autonomously on NASA research aircraft (ER-2, DC-8, WB-57, Global Hawk).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rgbClr val="0033CC"/>
                </a:solidFill>
                <a:ea typeface="ＭＳ Ｐゴシック" pitchFamily="1" charset="-128"/>
              </a:rPr>
              <a:t> </a:t>
            </a:r>
            <a:r>
              <a:rPr lang="en-US" sz="1400" dirty="0" smtClean="0">
                <a:solidFill>
                  <a:srgbClr val="0033CC"/>
                </a:solidFill>
                <a:ea typeface="ＭＳ Ｐゴシック" pitchFamily="1" charset="-128"/>
              </a:rPr>
              <a:t>Engineering </a:t>
            </a:r>
            <a:r>
              <a:rPr lang="en-US" sz="1400" dirty="0">
                <a:solidFill>
                  <a:srgbClr val="0033CC"/>
                </a:solidFill>
                <a:ea typeface="ＭＳ Ｐゴシック" pitchFamily="1" charset="-128"/>
              </a:rPr>
              <a:t>flight tests on the NASA ER-2 in </a:t>
            </a:r>
            <a:r>
              <a:rPr lang="en-US" sz="1400" dirty="0" smtClean="0">
                <a:solidFill>
                  <a:srgbClr val="0033CC"/>
                </a:solidFill>
                <a:ea typeface="ＭＳ Ｐゴシック" pitchFamily="1" charset="-128"/>
              </a:rPr>
              <a:t>2009, 2011 and 2012 </a:t>
            </a:r>
            <a:r>
              <a:rPr lang="en-US" sz="1400" dirty="0">
                <a:solidFill>
                  <a:srgbClr val="0033CC"/>
                </a:solidFill>
                <a:ea typeface="ＭＳ Ｐゴシック" pitchFamily="1" charset="-128"/>
              </a:rPr>
              <a:t>demonstrated autonomous operation of all major systems.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rgbClr val="0033CC"/>
                </a:solidFill>
                <a:ea typeface="ＭＳ Ｐゴシック" pitchFamily="1" charset="-128"/>
              </a:rPr>
              <a:t> </a:t>
            </a:r>
            <a:r>
              <a:rPr lang="en-US" sz="1400" dirty="0" err="1">
                <a:solidFill>
                  <a:srgbClr val="0033CC"/>
                </a:solidFill>
                <a:ea typeface="ＭＳ Ｐゴシック" pitchFamily="1" charset="-128"/>
              </a:rPr>
              <a:t>TWiLiTE</a:t>
            </a:r>
            <a:r>
              <a:rPr lang="en-US" sz="1400">
                <a:solidFill>
                  <a:srgbClr val="0033CC"/>
                </a:solidFill>
                <a:ea typeface="ＭＳ Ｐゴシック" pitchFamily="1" charset="-128"/>
              </a:rPr>
              <a:t> </a:t>
            </a:r>
            <a:r>
              <a:rPr lang="en-US" sz="1400" smtClean="0">
                <a:solidFill>
                  <a:srgbClr val="0033CC"/>
                </a:solidFill>
                <a:ea typeface="ＭＳ Ｐゴシック" pitchFamily="1" charset="-128"/>
              </a:rPr>
              <a:t>is </a:t>
            </a:r>
            <a:r>
              <a:rPr lang="en-US" sz="1400" dirty="0" smtClean="0">
                <a:solidFill>
                  <a:srgbClr val="0033CC"/>
                </a:solidFill>
                <a:ea typeface="ＭＳ Ｐゴシック" pitchFamily="1" charset="-128"/>
              </a:rPr>
              <a:t>now installed in the Nadir 2 port of the DC-8. </a:t>
            </a:r>
            <a:endParaRPr lang="en-US" sz="1400" dirty="0">
              <a:solidFill>
                <a:srgbClr val="0033CC"/>
              </a:solidFill>
              <a:ea typeface="ＭＳ Ｐゴシック" pitchFamily="1" charset="-128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066800" y="152400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33C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Tropospheric Wind </a:t>
            </a:r>
            <a:r>
              <a:rPr lang="en-US" sz="2800" dirty="0" err="1">
                <a:solidFill>
                  <a:srgbClr val="0033C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Lidar</a:t>
            </a:r>
            <a:r>
              <a:rPr lang="en-US" sz="2800" dirty="0">
                <a:solidFill>
                  <a:srgbClr val="0033C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Technology 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Experiment – </a:t>
            </a:r>
            <a:r>
              <a:rPr lang="en-US" sz="2800" dirty="0" err="1" smtClean="0">
                <a:solidFill>
                  <a:srgbClr val="0033C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TWiLiTE</a:t>
            </a:r>
            <a:endParaRPr lang="en-US" sz="2800" dirty="0">
              <a:solidFill>
                <a:srgbClr val="0033CC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724400" y="1143000"/>
            <a:ext cx="362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6"/>
                </a:solidFill>
                <a:latin typeface="Arial" charset="0"/>
                <a:ea typeface="ＭＳ Ｐゴシック" charset="-128"/>
                <a:cs typeface="+mn-cs"/>
              </a:rPr>
              <a:t>TWiLiTE</a:t>
            </a:r>
            <a:r>
              <a:rPr lang="en-US" sz="1600" dirty="0">
                <a:solidFill>
                  <a:schemeClr val="accent6"/>
                </a:solidFill>
                <a:latin typeface="Arial" charset="0"/>
                <a:ea typeface="ＭＳ Ｐゴシック" charset="-128"/>
                <a:cs typeface="+mn-cs"/>
              </a:rPr>
              <a:t> system </a:t>
            </a:r>
            <a:r>
              <a:rPr lang="en-US" sz="1600" dirty="0" smtClean="0">
                <a:solidFill>
                  <a:schemeClr val="accent6"/>
                </a:solidFill>
                <a:latin typeface="Arial" charset="0"/>
                <a:ea typeface="ＭＳ Ｐゴシック" charset="-128"/>
                <a:cs typeface="+mn-cs"/>
              </a:rPr>
              <a:t>mounted in </a:t>
            </a:r>
            <a:r>
              <a:rPr lang="en-US" sz="1600" smtClean="0">
                <a:solidFill>
                  <a:schemeClr val="accent6"/>
                </a:solidFill>
                <a:latin typeface="Arial" charset="0"/>
                <a:ea typeface="ＭＳ Ｐゴシック" charset="-128"/>
                <a:cs typeface="+mn-cs"/>
              </a:rPr>
              <a:t>the DC-8</a:t>
            </a:r>
            <a:endParaRPr lang="en-US" sz="1600" dirty="0">
              <a:solidFill>
                <a:schemeClr val="accent6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76800" y="3962400"/>
            <a:ext cx="4140528" cy="2371057"/>
            <a:chOff x="4876800" y="3962400"/>
            <a:chExt cx="4140528" cy="2371057"/>
          </a:xfrm>
        </p:grpSpPr>
        <p:pic>
          <p:nvPicPr>
            <p:cNvPr id="16" name="Picture 30" descr="Measureme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4343400"/>
              <a:ext cx="4140528" cy="1990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486400" y="3962400"/>
              <a:ext cx="3276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>
                <a:lnSpc>
                  <a:spcPct val="75000"/>
                </a:lnSpc>
              </a:pPr>
              <a:r>
                <a:rPr lang="en-US" sz="1600" b="1" dirty="0" err="1">
                  <a:solidFill>
                    <a:schemeClr val="accent2"/>
                  </a:solidFill>
                </a:rPr>
                <a:t>TWiLiTE</a:t>
              </a:r>
              <a:r>
                <a:rPr lang="en-US" sz="1600" b="1" dirty="0">
                  <a:solidFill>
                    <a:schemeClr val="accent2"/>
                  </a:solidFill>
                </a:rPr>
                <a:t> </a:t>
              </a:r>
              <a:r>
                <a:rPr lang="en-US" sz="1600" b="1" dirty="0" smtClean="0">
                  <a:solidFill>
                    <a:schemeClr val="accent2"/>
                  </a:solidFill>
                </a:rPr>
                <a:t>Performance Summary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31037"/>
            <a:ext cx="3276600" cy="2422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50"/>
            <a:ext cx="32004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Etalon Gap Drift </a:t>
            </a:r>
            <a:br>
              <a:rPr lang="en-US" dirty="0" smtClean="0"/>
            </a:br>
            <a:r>
              <a:rPr lang="en-US" dirty="0" smtClean="0"/>
              <a:t> May 9,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48" y="1371600"/>
            <a:ext cx="9944952" cy="745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283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457200"/>
            <a:ext cx="555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15, 2015 Polar Winds Flight track with </a:t>
            </a:r>
            <a:r>
              <a:rPr lang="en-US" dirty="0" err="1" smtClean="0"/>
              <a:t>TWiLiTE</a:t>
            </a:r>
            <a:r>
              <a:rPr lang="en-US" dirty="0" smtClean="0"/>
              <a:t> scans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1600200"/>
            <a:ext cx="2003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scans: 46</a:t>
            </a:r>
          </a:p>
          <a:p>
            <a:r>
              <a:rPr lang="en-US" dirty="0" smtClean="0"/>
              <a:t>Partial scans: 2</a:t>
            </a:r>
          </a:p>
          <a:p>
            <a:r>
              <a:rPr lang="en-US" dirty="0" smtClean="0"/>
              <a:t>Etalon </a:t>
            </a:r>
            <a:r>
              <a:rPr lang="en-US" dirty="0" err="1" smtClean="0"/>
              <a:t>cals</a:t>
            </a:r>
            <a:r>
              <a:rPr lang="en-US" dirty="0" smtClean="0"/>
              <a:t>: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152400"/>
            <a:ext cx="6029325" cy="1143000"/>
          </a:xfrm>
        </p:spPr>
        <p:txBody>
          <a:bodyPr/>
          <a:lstStyle/>
          <a:p>
            <a:pPr algn="ctr"/>
            <a:r>
              <a:rPr lang="en-US" dirty="0" smtClean="0"/>
              <a:t>Internal Etalon Temperatures</a:t>
            </a:r>
            <a:br>
              <a:rPr lang="en-US" dirty="0" smtClean="0"/>
            </a:br>
            <a:r>
              <a:rPr lang="en-US" dirty="0" smtClean="0"/>
              <a:t>May 15,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104902"/>
            <a:ext cx="7061198" cy="52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74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Etalon Gap Drift </a:t>
            </a:r>
            <a:br>
              <a:rPr lang="en-US" dirty="0" smtClean="0"/>
            </a:br>
            <a:r>
              <a:rPr lang="en-US" dirty="0" smtClean="0"/>
              <a:t> May 17,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10161008" cy="761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742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152400"/>
            <a:ext cx="6029325" cy="1143000"/>
          </a:xfrm>
        </p:spPr>
        <p:txBody>
          <a:bodyPr/>
          <a:lstStyle/>
          <a:p>
            <a:pPr algn="ctr"/>
            <a:r>
              <a:rPr lang="en-US" dirty="0" smtClean="0"/>
              <a:t>Internal Etalon Temperatures</a:t>
            </a:r>
            <a:br>
              <a:rPr lang="en-US" dirty="0" smtClean="0"/>
            </a:br>
            <a:r>
              <a:rPr lang="en-US" dirty="0" smtClean="0"/>
              <a:t>PECAN June 19,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62587"/>
            <a:ext cx="6171898" cy="46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47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304800"/>
            <a:ext cx="6334125" cy="1143000"/>
          </a:xfrm>
        </p:spPr>
        <p:txBody>
          <a:bodyPr/>
          <a:lstStyle/>
          <a:p>
            <a:r>
              <a:rPr lang="en-US" dirty="0" smtClean="0"/>
              <a:t>New Calibration Procedure – 2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200"/>
            <a:ext cx="3807298" cy="2855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56877"/>
            <a:ext cx="3842563" cy="288192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4077675" y="3581400"/>
            <a:ext cx="10668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990600" y="237386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Etalon Scan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22075" y="23622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Etalon Scan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6476" y="2381683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1243540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Fit Start and </a:t>
            </a:r>
            <a:r>
              <a:rPr lang="en-US" dirty="0" smtClean="0"/>
              <a:t>Ending Etalon Scans for each data collection period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41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456" y="228600"/>
            <a:ext cx="6029325" cy="1143000"/>
          </a:xfrm>
        </p:spPr>
        <p:txBody>
          <a:bodyPr/>
          <a:lstStyle/>
          <a:p>
            <a:pPr algn="ctr"/>
            <a:r>
              <a:rPr lang="en-US" dirty="0" smtClean="0"/>
              <a:t>PECAN </a:t>
            </a:r>
            <a:br>
              <a:rPr lang="en-US" dirty="0" smtClean="0"/>
            </a:br>
            <a:r>
              <a:rPr lang="en-US" dirty="0" smtClean="0"/>
              <a:t>June 19,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79" y="1524000"/>
            <a:ext cx="9596659" cy="719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598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304800"/>
            <a:ext cx="6334125" cy="1143000"/>
          </a:xfrm>
        </p:spPr>
        <p:txBody>
          <a:bodyPr/>
          <a:lstStyle/>
          <a:p>
            <a:r>
              <a:rPr lang="en-US" dirty="0" smtClean="0"/>
              <a:t>New Calibration Procedure – 1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077675" y="3581400"/>
            <a:ext cx="10668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990600" y="237386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Etalon Scan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22075" y="23622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Etalon Scan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6476" y="2381683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1243540"/>
            <a:ext cx="831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</a:t>
            </a:r>
            <a:r>
              <a:rPr lang="en-US" dirty="0" err="1" smtClean="0"/>
              <a:t>Convlove</a:t>
            </a:r>
            <a:r>
              <a:rPr lang="en-US" dirty="0" smtClean="0"/>
              <a:t> Start </a:t>
            </a:r>
            <a:r>
              <a:rPr lang="en-US" dirty="0"/>
              <a:t>and </a:t>
            </a:r>
            <a:r>
              <a:rPr lang="en-US" dirty="0" smtClean="0"/>
              <a:t>Ending Etalon Scans with RBS </a:t>
            </a:r>
            <a:r>
              <a:rPr lang="en-US" dirty="0" err="1" smtClean="0"/>
              <a:t>lineshape</a:t>
            </a:r>
            <a:r>
              <a:rPr lang="en-US" dirty="0" smtClean="0"/>
              <a:t> for range of T,P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75" y="2929661"/>
            <a:ext cx="3694725" cy="2771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49144"/>
            <a:ext cx="3694725" cy="277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79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304800"/>
            <a:ext cx="6334125" cy="1143000"/>
          </a:xfrm>
        </p:spPr>
        <p:txBody>
          <a:bodyPr/>
          <a:lstStyle/>
          <a:p>
            <a:r>
              <a:rPr lang="en-US" dirty="0" smtClean="0"/>
              <a:t>New Calibration Procedure – 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077675" y="3581400"/>
            <a:ext cx="10668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990600" y="237386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Etalon Scan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22075" y="23622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Etalon Scan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6476" y="2381683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1243540"/>
            <a:ext cx="739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</a:t>
            </a:r>
            <a:r>
              <a:rPr lang="en-US" dirty="0" smtClean="0"/>
              <a:t>Generate calibration curves 2*(E1-E2)/(E1+E2) for each etalon scan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77" y="2895600"/>
            <a:ext cx="3768223" cy="2826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2" y="2895600"/>
            <a:ext cx="3768223" cy="28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79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304800"/>
            <a:ext cx="6334125" cy="1143000"/>
          </a:xfrm>
        </p:spPr>
        <p:txBody>
          <a:bodyPr/>
          <a:lstStyle/>
          <a:p>
            <a:r>
              <a:rPr lang="en-US" dirty="0" smtClean="0"/>
              <a:t>New Calibration Procedure – 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1143000"/>
            <a:ext cx="821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Interpolate between Start </a:t>
            </a:r>
            <a:r>
              <a:rPr lang="en-US" dirty="0"/>
              <a:t>and </a:t>
            </a:r>
            <a:r>
              <a:rPr lang="en-US" dirty="0" smtClean="0"/>
              <a:t>Ending Calibration curves for each 1 s profile </a:t>
            </a:r>
          </a:p>
          <a:p>
            <a:r>
              <a:rPr lang="en-US" dirty="0" smtClean="0"/>
              <a:t>within the data collection period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89332"/>
            <a:ext cx="5894625" cy="44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7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Range_Flight_Takeoff2_15Aug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9355" r="7832" b="18430"/>
          <a:stretch>
            <a:fillRect/>
          </a:stretch>
        </p:blipFill>
        <p:spPr bwMode="auto">
          <a:xfrm>
            <a:off x="7245350" y="1905000"/>
            <a:ext cx="14414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EC04-0047-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6" b="25883"/>
          <a:stretch>
            <a:fillRect/>
          </a:stretch>
        </p:blipFill>
        <p:spPr bwMode="auto">
          <a:xfrm>
            <a:off x="1501775" y="4572000"/>
            <a:ext cx="162242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er2-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5085" b="34793"/>
          <a:stretch>
            <a:fillRect/>
          </a:stretch>
        </p:blipFill>
        <p:spPr bwMode="auto">
          <a:xfrm>
            <a:off x="5105400" y="2667000"/>
            <a:ext cx="1676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Line 11"/>
          <p:cNvSpPr>
            <a:spLocks noChangeShapeType="1"/>
          </p:cNvSpPr>
          <p:nvPr/>
        </p:nvSpPr>
        <p:spPr bwMode="auto">
          <a:xfrm flipV="1">
            <a:off x="1143000" y="14478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014" name="Text Box 12"/>
          <p:cNvSpPr txBox="1">
            <a:spLocks noChangeArrowheads="1"/>
          </p:cNvSpPr>
          <p:nvPr/>
        </p:nvSpPr>
        <p:spPr bwMode="auto">
          <a:xfrm>
            <a:off x="1752600" y="44450"/>
            <a:ext cx="56626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2D2DB9"/>
                </a:solidFill>
              </a:rPr>
              <a:t>TWiLiTE Compatible</a:t>
            </a:r>
          </a:p>
          <a:p>
            <a:pPr algn="ctr">
              <a:defRPr/>
            </a:pPr>
            <a:r>
              <a:rPr lang="en-US" sz="2800" dirty="0">
                <a:solidFill>
                  <a:srgbClr val="2D2DB9"/>
                </a:solidFill>
              </a:rPr>
              <a:t> NASA Airborne Science Platforms</a:t>
            </a:r>
          </a:p>
        </p:txBody>
      </p:sp>
      <p:sp>
        <p:nvSpPr>
          <p:cNvPr id="43015" name="Text Box 13"/>
          <p:cNvSpPr txBox="1">
            <a:spLocks noChangeArrowheads="1"/>
          </p:cNvSpPr>
          <p:nvPr/>
        </p:nvSpPr>
        <p:spPr bwMode="auto">
          <a:xfrm>
            <a:off x="1958975" y="4144963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2D2DB9"/>
                </a:solidFill>
              </a:rPr>
              <a:t>DC8</a:t>
            </a:r>
          </a:p>
        </p:txBody>
      </p:sp>
      <p:sp>
        <p:nvSpPr>
          <p:cNvPr id="43016" name="Text Box 14"/>
          <p:cNvSpPr txBox="1">
            <a:spLocks noChangeArrowheads="1"/>
          </p:cNvSpPr>
          <p:nvPr/>
        </p:nvSpPr>
        <p:spPr bwMode="auto">
          <a:xfrm>
            <a:off x="3676650" y="2468563"/>
            <a:ext cx="81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2D2DB9"/>
                </a:solidFill>
              </a:rPr>
              <a:t>WB57</a:t>
            </a:r>
          </a:p>
        </p:txBody>
      </p:sp>
      <p:sp>
        <p:nvSpPr>
          <p:cNvPr id="43017" name="Text Box 15"/>
          <p:cNvSpPr txBox="1">
            <a:spLocks noChangeArrowheads="1"/>
          </p:cNvSpPr>
          <p:nvPr/>
        </p:nvSpPr>
        <p:spPr bwMode="auto">
          <a:xfrm>
            <a:off x="5581650" y="2239963"/>
            <a:ext cx="63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2D2DB9"/>
                </a:solidFill>
              </a:rPr>
              <a:t>ER2</a:t>
            </a:r>
          </a:p>
        </p:txBody>
      </p:sp>
      <p:sp>
        <p:nvSpPr>
          <p:cNvPr id="53258" name="Line 16"/>
          <p:cNvSpPr>
            <a:spLocks noChangeShapeType="1"/>
          </p:cNvSpPr>
          <p:nvPr/>
        </p:nvSpPr>
        <p:spPr bwMode="auto">
          <a:xfrm>
            <a:off x="990600" y="5105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259" name="Line 17"/>
          <p:cNvSpPr>
            <a:spLocks noChangeShapeType="1"/>
          </p:cNvSpPr>
          <p:nvPr/>
        </p:nvSpPr>
        <p:spPr bwMode="auto">
          <a:xfrm>
            <a:off x="9906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260" name="Line 18"/>
          <p:cNvSpPr>
            <a:spLocks noChangeShapeType="1"/>
          </p:cNvSpPr>
          <p:nvPr/>
        </p:nvSpPr>
        <p:spPr bwMode="auto">
          <a:xfrm>
            <a:off x="9906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261" name="Line 20"/>
          <p:cNvSpPr>
            <a:spLocks noChangeShapeType="1"/>
          </p:cNvSpPr>
          <p:nvPr/>
        </p:nvSpPr>
        <p:spPr bwMode="auto">
          <a:xfrm>
            <a:off x="990600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262" name="Text Box 21"/>
          <p:cNvSpPr txBox="1">
            <a:spLocks noChangeArrowheads="1"/>
          </p:cNvSpPr>
          <p:nvPr/>
        </p:nvSpPr>
        <p:spPr bwMode="auto">
          <a:xfrm>
            <a:off x="565150" y="1676400"/>
            <a:ext cx="5016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25 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 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15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10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3263" name="Line 22"/>
          <p:cNvSpPr>
            <a:spLocks noChangeShapeType="1"/>
          </p:cNvSpPr>
          <p:nvPr/>
        </p:nvSpPr>
        <p:spPr bwMode="auto">
          <a:xfrm>
            <a:off x="990600" y="594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264" name="Text Box 23"/>
          <p:cNvSpPr txBox="1">
            <a:spLocks noChangeArrowheads="1"/>
          </p:cNvSpPr>
          <p:nvPr/>
        </p:nvSpPr>
        <p:spPr bwMode="auto">
          <a:xfrm rot="-5400000">
            <a:off x="-784225" y="3557588"/>
            <a:ext cx="23606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Max Altitude (km)</a:t>
            </a:r>
          </a:p>
        </p:txBody>
      </p:sp>
      <p:sp>
        <p:nvSpPr>
          <p:cNvPr id="53265" name="Text Box 25"/>
          <p:cNvSpPr txBox="1">
            <a:spLocks noChangeArrowheads="1"/>
          </p:cNvSpPr>
          <p:nvPr/>
        </p:nvSpPr>
        <p:spPr bwMode="auto">
          <a:xfrm>
            <a:off x="3657600" y="1524000"/>
            <a:ext cx="238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6-8 hrs duration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Unattended operation</a:t>
            </a:r>
          </a:p>
        </p:txBody>
      </p:sp>
      <p:sp>
        <p:nvSpPr>
          <p:cNvPr id="43028" name="Text Box 28"/>
          <p:cNvSpPr txBox="1">
            <a:spLocks noChangeArrowheads="1"/>
          </p:cNvSpPr>
          <p:nvPr/>
        </p:nvSpPr>
        <p:spPr bwMode="auto">
          <a:xfrm>
            <a:off x="7194550" y="1524000"/>
            <a:ext cx="149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D2DB9"/>
                </a:solidFill>
              </a:rPr>
              <a:t>Global Hawk</a:t>
            </a:r>
          </a:p>
        </p:txBody>
      </p:sp>
      <p:sp>
        <p:nvSpPr>
          <p:cNvPr id="53268" name="Text Box 29"/>
          <p:cNvSpPr txBox="1">
            <a:spLocks noChangeArrowheads="1"/>
          </p:cNvSpPr>
          <p:nvPr/>
        </p:nvSpPr>
        <p:spPr bwMode="auto">
          <a:xfrm>
            <a:off x="6781800" y="914400"/>
            <a:ext cx="207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36 hrs duration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Unmanned vehicle</a:t>
            </a:r>
          </a:p>
        </p:txBody>
      </p:sp>
      <p:sp>
        <p:nvSpPr>
          <p:cNvPr id="53269" name="Line 24"/>
          <p:cNvSpPr>
            <a:spLocks noChangeShapeType="1"/>
          </p:cNvSpPr>
          <p:nvPr/>
        </p:nvSpPr>
        <p:spPr bwMode="auto">
          <a:xfrm flipV="1">
            <a:off x="5486400" y="30988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270" name="Line 25"/>
          <p:cNvSpPr>
            <a:spLocks noChangeShapeType="1"/>
          </p:cNvSpPr>
          <p:nvPr/>
        </p:nvSpPr>
        <p:spPr bwMode="auto">
          <a:xfrm flipH="1" flipV="1">
            <a:off x="5715000" y="31750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4599" name="Picture 5" descr="er2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30488"/>
            <a:ext cx="16764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2" name="Text Box 21"/>
          <p:cNvSpPr txBox="1">
            <a:spLocks noChangeArrowheads="1"/>
          </p:cNvSpPr>
          <p:nvPr/>
        </p:nvSpPr>
        <p:spPr bwMode="auto">
          <a:xfrm>
            <a:off x="1295400" y="3352800"/>
            <a:ext cx="1828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>
                <a:solidFill>
                  <a:srgbClr val="000000"/>
                </a:solidFill>
              </a:rPr>
              <a:t>TWiLiTE</a:t>
            </a:r>
            <a:r>
              <a:rPr lang="en-US" sz="1400" dirty="0">
                <a:solidFill>
                  <a:srgbClr val="000000"/>
                </a:solidFill>
              </a:rPr>
              <a:t> configured for DC8 Nadir Port </a:t>
            </a:r>
            <a:r>
              <a:rPr lang="en-US" sz="1400" dirty="0" smtClean="0">
                <a:solidFill>
                  <a:srgbClr val="000000"/>
                </a:solidFill>
              </a:rPr>
              <a:t>2</a:t>
            </a:r>
            <a:endParaRPr lang="en-US" sz="1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(AITT)</a:t>
            </a:r>
          </a:p>
        </p:txBody>
      </p:sp>
      <p:pic>
        <p:nvPicPr>
          <p:cNvPr id="24601" name="Picture 23" descr="twilite_er2_e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90975"/>
            <a:ext cx="1143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26" descr="twilte_asm_1-15-08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87825"/>
            <a:ext cx="12192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5" name="Line 27"/>
          <p:cNvSpPr>
            <a:spLocks noChangeShapeType="1"/>
          </p:cNvSpPr>
          <p:nvPr/>
        </p:nvSpPr>
        <p:spPr bwMode="auto">
          <a:xfrm flipV="1">
            <a:off x="3657600" y="33496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 flipH="1" flipV="1">
            <a:off x="4267200" y="33496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3352800" y="5102225"/>
            <a:ext cx="1828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TWiLiTE configured for WB57 3’ Pallet</a:t>
            </a:r>
          </a:p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(ESTO IIP04)</a:t>
            </a:r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5181600" y="5057775"/>
            <a:ext cx="1828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TWiLiTE configured for ER-2 Q-Bay</a:t>
            </a:r>
          </a:p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(ESTO IIP04)</a:t>
            </a:r>
          </a:p>
        </p:txBody>
      </p:sp>
      <p:sp>
        <p:nvSpPr>
          <p:cNvPr id="53279" name="Line 18"/>
          <p:cNvSpPr>
            <a:spLocks noChangeShapeType="1"/>
          </p:cNvSpPr>
          <p:nvPr/>
        </p:nvSpPr>
        <p:spPr bwMode="auto">
          <a:xfrm flipV="1">
            <a:off x="1828800" y="5029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280" name="Line 19"/>
          <p:cNvSpPr>
            <a:spLocks noChangeShapeType="1"/>
          </p:cNvSpPr>
          <p:nvPr/>
        </p:nvSpPr>
        <p:spPr bwMode="auto">
          <a:xfrm flipH="1" flipV="1">
            <a:off x="2514600" y="5029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282" name="Line 27"/>
          <p:cNvSpPr>
            <a:spLocks noChangeShapeType="1"/>
          </p:cNvSpPr>
          <p:nvPr/>
        </p:nvSpPr>
        <p:spPr bwMode="auto">
          <a:xfrm flipV="1">
            <a:off x="7162800" y="2438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283" name="Line 28"/>
          <p:cNvSpPr>
            <a:spLocks noChangeShapeType="1"/>
          </p:cNvSpPr>
          <p:nvPr/>
        </p:nvSpPr>
        <p:spPr bwMode="auto">
          <a:xfrm flipH="1" flipV="1">
            <a:off x="7772400" y="2438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284" name="Text Box 30"/>
          <p:cNvSpPr txBox="1">
            <a:spLocks noChangeArrowheads="1"/>
          </p:cNvSpPr>
          <p:nvPr/>
        </p:nvSpPr>
        <p:spPr bwMode="auto">
          <a:xfrm>
            <a:off x="7086600" y="4489450"/>
            <a:ext cx="1828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>
                <a:solidFill>
                  <a:srgbClr val="000000"/>
                </a:solidFill>
              </a:rPr>
              <a:t>TWiLiTE</a:t>
            </a:r>
            <a:r>
              <a:rPr lang="en-US" sz="1400" dirty="0">
                <a:solidFill>
                  <a:srgbClr val="000000"/>
                </a:solidFill>
              </a:rPr>
              <a:t> configured for Global Hawk Zone 25 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(HS3)</a:t>
            </a:r>
          </a:p>
        </p:txBody>
      </p:sp>
      <p:pic>
        <p:nvPicPr>
          <p:cNvPr id="38" name="Picture 5" descr="PG 3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9775"/>
            <a:ext cx="1866014" cy="108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 descr="WB57 -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5000"/>
          <a:stretch>
            <a:fillRect/>
          </a:stretch>
        </p:blipFill>
        <p:spPr bwMode="auto">
          <a:xfrm>
            <a:off x="3352800" y="2819400"/>
            <a:ext cx="16764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4" y="5467350"/>
            <a:ext cx="1393825" cy="92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5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 environment presented major challenge for </a:t>
            </a:r>
            <a:r>
              <a:rPr lang="en-US" dirty="0" err="1" smtClean="0"/>
              <a:t>TWiLiTE</a:t>
            </a:r>
            <a:r>
              <a:rPr lang="en-US" dirty="0" smtClean="0"/>
              <a:t>.  Etalon drifts of order 200 to 300 m/s equivalent velocity were observed as etalon slowly reached thermal equilibrium during flights. </a:t>
            </a:r>
          </a:p>
          <a:p>
            <a:r>
              <a:rPr lang="en-US" dirty="0" smtClean="0"/>
              <a:t>Assumptions of etalon stability between periodic (~every 15 minutes) calibration scans, previously used in the </a:t>
            </a:r>
            <a:r>
              <a:rPr lang="en-US" dirty="0" err="1" smtClean="0"/>
              <a:t>TWiLiTE</a:t>
            </a:r>
            <a:r>
              <a:rPr lang="en-US" dirty="0" smtClean="0"/>
              <a:t> quick look analysis, are invalid for Polar Winds flights. </a:t>
            </a:r>
          </a:p>
          <a:p>
            <a:r>
              <a:rPr lang="en-US" dirty="0" smtClean="0"/>
              <a:t>A new calibration procedure to </a:t>
            </a:r>
            <a:r>
              <a:rPr lang="en-US" dirty="0"/>
              <a:t>use </a:t>
            </a:r>
            <a:r>
              <a:rPr lang="en-US" dirty="0" smtClean="0"/>
              <a:t>all etalon scans to  dynamically calibrate each 1 sec profile.</a:t>
            </a:r>
          </a:p>
          <a:p>
            <a:r>
              <a:rPr lang="en-US" dirty="0" smtClean="0"/>
              <a:t>This procedure has been successfully used in the analysis of </a:t>
            </a:r>
            <a:r>
              <a:rPr lang="en-US" dirty="0" err="1" smtClean="0"/>
              <a:t>TWiLiTE</a:t>
            </a:r>
            <a:r>
              <a:rPr lang="en-US" dirty="0" smtClean="0"/>
              <a:t> data collected from the ground during the PECAN field campaign in June-July, 2015</a:t>
            </a:r>
          </a:p>
          <a:p>
            <a:r>
              <a:rPr lang="en-US" dirty="0" smtClean="0"/>
              <a:t>Currently implementing this procedure in the </a:t>
            </a:r>
            <a:r>
              <a:rPr lang="en-US" dirty="0" err="1" smtClean="0"/>
              <a:t>TWiLiTE</a:t>
            </a:r>
            <a:r>
              <a:rPr lang="en-US" dirty="0" smtClean="0"/>
              <a:t> airborne data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06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implementation of the dynamic calibration procedure to correct for thermal etalon drift and </a:t>
            </a:r>
            <a:r>
              <a:rPr lang="en-US" dirty="0" err="1" smtClean="0"/>
              <a:t>mis</a:t>
            </a:r>
            <a:r>
              <a:rPr lang="en-US" dirty="0" smtClean="0"/>
              <a:t>-alignment</a:t>
            </a:r>
          </a:p>
          <a:p>
            <a:r>
              <a:rPr lang="en-US" dirty="0" smtClean="0"/>
              <a:t>Produce corrected first look winds for all flights</a:t>
            </a:r>
          </a:p>
          <a:p>
            <a:r>
              <a:rPr lang="en-US" dirty="0" smtClean="0"/>
              <a:t>Investigate use of Energy Monitor channel for aerosol and cloud measurements</a:t>
            </a:r>
          </a:p>
          <a:p>
            <a:r>
              <a:rPr lang="en-US" dirty="0" smtClean="0"/>
              <a:t>Investigate use of Edge channel signals for determination of the atmospheric temperature.  </a:t>
            </a:r>
          </a:p>
          <a:p>
            <a:r>
              <a:rPr lang="en-US" dirty="0" smtClean="0"/>
              <a:t>Consider lessons learned from Polar Winds and PECAN to improve operations, especially thermal control, for future missions.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07CF2-CA96-4FC5-A9AC-447E21A4CF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304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DC-8 Operator Console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r="17573"/>
          <a:stretch/>
        </p:blipFill>
        <p:spPr>
          <a:xfrm>
            <a:off x="457200" y="1424353"/>
            <a:ext cx="2819400" cy="238334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616024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3400" y="40386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rack with CPU, monitor and KB. Connect to </a:t>
            </a:r>
            <a:r>
              <a:rPr lang="en-US" dirty="0" err="1" smtClean="0"/>
              <a:t>TWiLiTE</a:t>
            </a:r>
            <a:r>
              <a:rPr lang="en-US" dirty="0" smtClean="0"/>
              <a:t> directly via Ethernet cable.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1810434"/>
            <a:ext cx="489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Command screen with log on the right and housekeeping data on the left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6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07CF2-CA96-4FC5-A9AC-447E21A4CF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53440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19200" y="362634"/>
            <a:ext cx="6266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Console – Etalon calibration scan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699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07CF2-CA96-4FC5-A9AC-447E21A4CF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33537"/>
            <a:ext cx="8881533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19200" y="362634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Console – Real time 7-channel PMT signal display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346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477000" cy="1143000"/>
          </a:xfrm>
        </p:spPr>
        <p:txBody>
          <a:bodyPr/>
          <a:lstStyle/>
          <a:p>
            <a:pPr algn="ctr"/>
            <a:r>
              <a:rPr lang="en-US" dirty="0" err="1" smtClean="0"/>
              <a:t>TWiLiTE</a:t>
            </a:r>
            <a:r>
              <a:rPr lang="en-US" dirty="0" smtClean="0"/>
              <a:t> Operation Summary</a:t>
            </a:r>
            <a:br>
              <a:rPr lang="en-US" dirty="0" smtClean="0"/>
            </a:br>
            <a:r>
              <a:rPr lang="en-US" sz="2800" dirty="0" smtClean="0"/>
              <a:t>Polar Winds- May 9-18,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610987"/>
              </p:ext>
            </p:extLst>
          </p:nvPr>
        </p:nvGraphicFramePr>
        <p:xfrm>
          <a:off x="914400" y="1295400"/>
          <a:ext cx="7543801" cy="5029200"/>
        </p:xfrm>
        <a:graphic>
          <a:graphicData uri="http://schemas.openxmlformats.org/drawingml/2006/table">
            <a:tbl>
              <a:tblPr firstRow="1" bandRow="1"/>
              <a:tblGrid>
                <a:gridCol w="1240155"/>
                <a:gridCol w="1594485"/>
                <a:gridCol w="1683068"/>
                <a:gridCol w="3026093"/>
              </a:tblGrid>
              <a:tr h="620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Scan Cycles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Etalon </a:t>
                      </a:r>
                      <a:r>
                        <a:rPr lang="en-US" dirty="0" err="1" smtClean="0"/>
                        <a:t>Calib</a:t>
                      </a:r>
                      <a:r>
                        <a:rPr lang="en-US" dirty="0" smtClean="0"/>
                        <a:t> Sweeps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59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May</a:t>
                      </a:r>
                      <a:r>
                        <a:rPr lang="en-US" baseline="0" dirty="0" smtClean="0"/>
                        <a:t> 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Transit to Keflavik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59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May 11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Etalon</a:t>
                      </a:r>
                      <a:r>
                        <a:rPr lang="en-US" baseline="0" dirty="0" smtClean="0"/>
                        <a:t> T=3 </a:t>
                      </a:r>
                      <a:r>
                        <a:rPr lang="en-US" baseline="0" dirty="0" err="1" smtClean="0"/>
                        <a:t>deg</a:t>
                      </a:r>
                      <a:r>
                        <a:rPr lang="en-US" baseline="0" dirty="0" smtClean="0"/>
                        <a:t> C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9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May 13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Etalon</a:t>
                      </a:r>
                      <a:r>
                        <a:rPr lang="en-US" baseline="0" dirty="0" smtClean="0"/>
                        <a:t> T=7 </a:t>
                      </a:r>
                      <a:r>
                        <a:rPr lang="en-US" baseline="0" dirty="0" err="1" smtClean="0"/>
                        <a:t>deg</a:t>
                      </a:r>
                      <a:r>
                        <a:rPr lang="en-US" baseline="0" dirty="0" smtClean="0"/>
                        <a:t> C</a:t>
                      </a:r>
                      <a:endParaRPr lang="en-US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59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May 15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Etalon</a:t>
                      </a:r>
                      <a:r>
                        <a:rPr lang="en-US" baseline="0" dirty="0" smtClean="0"/>
                        <a:t> T=9 </a:t>
                      </a:r>
                      <a:r>
                        <a:rPr lang="en-US" baseline="0" dirty="0" err="1" smtClean="0"/>
                        <a:t>deg</a:t>
                      </a:r>
                      <a:r>
                        <a:rPr lang="en-US" baseline="0" dirty="0" smtClean="0"/>
                        <a:t> C</a:t>
                      </a:r>
                      <a:endParaRPr lang="en-US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9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May 16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Etalon</a:t>
                      </a:r>
                      <a:r>
                        <a:rPr lang="en-US" baseline="0" dirty="0" smtClean="0"/>
                        <a:t> T=13 </a:t>
                      </a:r>
                      <a:r>
                        <a:rPr lang="en-US" baseline="0" dirty="0" err="1" smtClean="0"/>
                        <a:t>deg</a:t>
                      </a:r>
                      <a:r>
                        <a:rPr lang="en-US" baseline="0" dirty="0" smtClean="0"/>
                        <a:t> C</a:t>
                      </a:r>
                      <a:endParaRPr lang="en-US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59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May 17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Etalon</a:t>
                      </a:r>
                      <a:r>
                        <a:rPr lang="en-US" baseline="0" dirty="0" smtClean="0"/>
                        <a:t> T=6 </a:t>
                      </a:r>
                      <a:r>
                        <a:rPr lang="en-US" baseline="0" dirty="0" err="1" smtClean="0"/>
                        <a:t>deg</a:t>
                      </a:r>
                      <a:r>
                        <a:rPr lang="en-US" baseline="0" dirty="0" smtClean="0"/>
                        <a:t> C</a:t>
                      </a:r>
                      <a:endParaRPr lang="en-US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9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May 19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Etalon</a:t>
                      </a:r>
                      <a:r>
                        <a:rPr lang="en-US" baseline="0" dirty="0" smtClean="0"/>
                        <a:t> T=3 </a:t>
                      </a:r>
                      <a:r>
                        <a:rPr lang="en-US" baseline="0" dirty="0" err="1" smtClean="0"/>
                        <a:t>deg</a:t>
                      </a:r>
                      <a:r>
                        <a:rPr lang="en-US" baseline="0" dirty="0" smtClean="0"/>
                        <a:t> C</a:t>
                      </a:r>
                      <a:endParaRPr lang="en-US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59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May 21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Etalon</a:t>
                      </a:r>
                      <a:r>
                        <a:rPr lang="en-US" baseline="0" dirty="0" smtClean="0"/>
                        <a:t> T=3 </a:t>
                      </a:r>
                      <a:r>
                        <a:rPr lang="en-US" baseline="0" dirty="0" err="1" smtClean="0"/>
                        <a:t>deg</a:t>
                      </a:r>
                      <a:r>
                        <a:rPr lang="en-US" baseline="0" dirty="0" smtClean="0"/>
                        <a:t> C</a:t>
                      </a:r>
                      <a:endParaRPr lang="en-US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9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May 23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   --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  --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HD error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59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May 24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   --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  --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HD error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9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May 25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Etalon</a:t>
                      </a:r>
                      <a:r>
                        <a:rPr lang="en-US" baseline="0" dirty="0" smtClean="0"/>
                        <a:t> T=7 </a:t>
                      </a:r>
                      <a:r>
                        <a:rPr lang="en-US" baseline="0" dirty="0" err="1" smtClean="0"/>
                        <a:t>deg</a:t>
                      </a:r>
                      <a:r>
                        <a:rPr lang="en-US" baseline="0" dirty="0" smtClean="0"/>
                        <a:t> C</a:t>
                      </a:r>
                      <a:endParaRPr lang="en-US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59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May 28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Transit</a:t>
                      </a:r>
                      <a:r>
                        <a:rPr lang="en-US" baseline="0" dirty="0" smtClean="0"/>
                        <a:t> back to DFRC</a:t>
                      </a:r>
                      <a:endParaRPr lang="en-US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01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562600" cy="1143000"/>
          </a:xfrm>
        </p:spPr>
        <p:txBody>
          <a:bodyPr/>
          <a:lstStyle/>
          <a:p>
            <a:pPr algn="ctr"/>
            <a:r>
              <a:rPr lang="en-US" dirty="0" smtClean="0"/>
              <a:t>Step Stare Azimuth Scanning and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1BAF-0802-43AF-9824-96AC1E8E5B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7200" y="1828800"/>
            <a:ext cx="3388787" cy="3429000"/>
            <a:chOff x="609600" y="1905000"/>
            <a:chExt cx="3388787" cy="3429000"/>
          </a:xfrm>
        </p:grpSpPr>
        <p:sp>
          <p:nvSpPr>
            <p:cNvPr id="5" name="Flowchart: Summing Junction 4"/>
            <p:cNvSpPr/>
            <p:nvPr/>
          </p:nvSpPr>
          <p:spPr bwMode="auto">
            <a:xfrm>
              <a:off x="1143000" y="2590800"/>
              <a:ext cx="2286000" cy="2286000"/>
            </a:xfrm>
            <a:prstGeom prst="flowChartSummingJunction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endParaRPr>
            </a:p>
          </p:txBody>
        </p:sp>
        <p:cxnSp>
          <p:nvCxnSpPr>
            <p:cNvPr id="7" name="Straight Connector 6"/>
            <p:cNvCxnSpPr>
              <a:stCxn id="5" idx="2"/>
              <a:endCxn id="5" idx="6"/>
            </p:cNvCxnSpPr>
            <p:nvPr/>
          </p:nvCxnSpPr>
          <p:spPr bwMode="auto">
            <a:xfrm>
              <a:off x="1143000" y="3733800"/>
              <a:ext cx="228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2286000" y="1905000"/>
              <a:ext cx="0" cy="3429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Arc 15"/>
            <p:cNvSpPr/>
            <p:nvPr/>
          </p:nvSpPr>
          <p:spPr bwMode="auto">
            <a:xfrm>
              <a:off x="1066800" y="2133600"/>
              <a:ext cx="1447800" cy="1752600"/>
            </a:xfrm>
            <a:prstGeom prst="arc">
              <a:avLst>
                <a:gd name="adj1" fmla="val 16200000"/>
                <a:gd name="adj2" fmla="val 279591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 w="lg" len="lg"/>
              <a:tailEnd type="none" w="med" len="med"/>
            </a:ln>
            <a:effectLst/>
            <a:scene3d>
              <a:camera prst="orthographicFront">
                <a:rot lat="0" lon="0" rev="36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4400" y="26670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45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9600" y="3581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90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4400" y="449580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135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8000" y="449580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225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9000" y="350520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270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8000" y="259080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315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52400" y="5181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direction step stare scanning.</a:t>
            </a:r>
          </a:p>
          <a:p>
            <a:r>
              <a:rPr lang="en-US" dirty="0" smtClean="0"/>
              <a:t>The HOE is rotated CCW to each of the  6 directions. Dwell at each direction is 30 sec. ~3 sec to move and settle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0" y="15356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Aircraft heading</a:t>
            </a:r>
            <a:endParaRPr lang="en-US" dirty="0"/>
          </a:p>
        </p:txBody>
      </p:sp>
      <p:pic>
        <p:nvPicPr>
          <p:cNvPr id="27" name="Picture 26" descr="ScanPatternAllShots_20121016_1737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752600"/>
            <a:ext cx="4496101" cy="33720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95800" y="5257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Shot pattern in Earth-relative rotated</a:t>
            </a:r>
          </a:p>
          <a:p>
            <a:r>
              <a:rPr lang="en-US" dirty="0" smtClean="0"/>
              <a:t>reference frame.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3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457200"/>
            <a:ext cx="555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15, 2015 Polar Winds Flight track with </a:t>
            </a:r>
            <a:r>
              <a:rPr lang="en-US" dirty="0" err="1" smtClean="0"/>
              <a:t>TWiLiTE</a:t>
            </a:r>
            <a:r>
              <a:rPr lang="en-US" dirty="0" smtClean="0"/>
              <a:t> scans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1600200"/>
            <a:ext cx="2003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scans: 46</a:t>
            </a:r>
          </a:p>
          <a:p>
            <a:r>
              <a:rPr lang="en-US" dirty="0" smtClean="0"/>
              <a:t>Partial scans: 2</a:t>
            </a:r>
          </a:p>
          <a:p>
            <a:r>
              <a:rPr lang="en-US" dirty="0" smtClean="0"/>
              <a:t>Etalon </a:t>
            </a:r>
            <a:r>
              <a:rPr lang="en-US" dirty="0" err="1" smtClean="0"/>
              <a:t>cals</a:t>
            </a:r>
            <a:r>
              <a:rPr lang="en-US" dirty="0" smtClean="0"/>
              <a:t>: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8038</TotalTime>
  <Words>1366</Words>
  <Application>Microsoft Office PowerPoint</Application>
  <PresentationFormat>On-screen Show (4:3)</PresentationFormat>
  <Paragraphs>232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2_Blank Presentation</vt:lpstr>
      <vt:lpstr>4_Blank Presentation</vt:lpstr>
      <vt:lpstr>TWiLiTE Operations During Polar Winds and Analysis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TWiLiTE Operation Summary Polar Winds- May 9-18, 2015</vt:lpstr>
      <vt:lpstr>Step Stare Azimuth Scanning and Sampling</vt:lpstr>
      <vt:lpstr>PowerPoint Presentation</vt:lpstr>
      <vt:lpstr>Edge 1 – Hi Signal ~ 90% May 15, 2015 Cycle 26</vt:lpstr>
      <vt:lpstr>Edge 1 – Med Signal ~ 9% May 15, 2015 Cycle 26</vt:lpstr>
      <vt:lpstr>Edge 1 – Lo Signal  ~1% May 15, 2015 Cycle 26</vt:lpstr>
      <vt:lpstr>EM Channel – No etalon filters</vt:lpstr>
      <vt:lpstr>Edge 1 – Hi, Edge Ratio May 15, 2015 Cycle 11</vt:lpstr>
      <vt:lpstr>Edge 1 – Med, Edge Ratio May 15, 2015 Cycle 11</vt:lpstr>
      <vt:lpstr>Edge 1 – Lo, Edge Ratio May 15, 2015 Cycle 11</vt:lpstr>
      <vt:lpstr>May 27, 2015: TWiLiTE Processing Status</vt:lpstr>
      <vt:lpstr>PowerPoint Presentation</vt:lpstr>
      <vt:lpstr>Internal Etalon Temperatures May 9, 2015 Transit Flight</vt:lpstr>
      <vt:lpstr>Etalon Gap Drift   May 9, 2015</vt:lpstr>
      <vt:lpstr>PowerPoint Presentation</vt:lpstr>
      <vt:lpstr>Internal Etalon Temperatures May 15, 2015</vt:lpstr>
      <vt:lpstr>Etalon Gap Drift   May 17, 2015</vt:lpstr>
      <vt:lpstr>Internal Etalon Temperatures PECAN June 19, 2015</vt:lpstr>
      <vt:lpstr>New Calibration Procedure – 2  </vt:lpstr>
      <vt:lpstr>PECAN  June 19, 2015</vt:lpstr>
      <vt:lpstr>New Calibration Procedure – 1  </vt:lpstr>
      <vt:lpstr>New Calibration Procedure – 3 </vt:lpstr>
      <vt:lpstr>New Calibration Procedure – 4 </vt:lpstr>
      <vt:lpstr>Summary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bruce</dc:creator>
  <cp:lastModifiedBy>Gentry, Bruce M. (GSFC-6120)</cp:lastModifiedBy>
  <cp:revision>581</cp:revision>
  <dcterms:created xsi:type="dcterms:W3CDTF">2010-01-30T03:43:06Z</dcterms:created>
  <dcterms:modified xsi:type="dcterms:W3CDTF">2015-11-04T16:57:37Z</dcterms:modified>
</cp:coreProperties>
</file>